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oboto"/>
      <p:regular r:id="rId31"/>
      <p:bold r:id="rId32"/>
      <p:italic r:id="rId33"/>
      <p:boldItalic r:id="rId34"/>
    </p:embeddedFont>
    <p:embeddedFont>
      <p:font typeface="Roboto Mon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RobotoMono-regular.fntdata"/><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37" Type="http://schemas.openxmlformats.org/officeDocument/2006/relationships/font" Target="fonts/RobotoMono-italic.fntdata"/><Relationship Id="rId14" Type="http://schemas.openxmlformats.org/officeDocument/2006/relationships/slide" Target="slides/slide8.xml"/><Relationship Id="rId36" Type="http://schemas.openxmlformats.org/officeDocument/2006/relationships/font" Target="fonts/RobotoMono-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RobotoMon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a0b989ce05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a0b989ce05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a359264b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a359264b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ab4bdc5f8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ab4bdc5f8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a359264bc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a359264bc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a359264bc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a359264bc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a319e8438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a319e8438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Social engineering take more than one step</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A perpetrator first investigates the intended victim to gather necessary background information, such as potential points of entry and weak security protocols, needed to proceed with the attack. </a:t>
            </a:r>
            <a:endParaRPr/>
          </a:p>
          <a:p>
            <a:pPr indent="0" lvl="0" marL="0" rtl="0" algn="l">
              <a:spcBef>
                <a:spcPts val="0"/>
              </a:spcBef>
              <a:spcAft>
                <a:spcPts val="0"/>
              </a:spcAft>
              <a:buNone/>
            </a:pPr>
            <a:r>
              <a:rPr lang="en-GB"/>
              <a:t>Then, the attacker moves to gain the victim’s trust and provide stimuli for subsequent actions that break security practices, such as revealing sensitive information or granting access to critical resources.</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adc591dd2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adc591dd2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Social engineering steps take more than one step</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Quid pro quo -- surprisingly ppl are willing to give out infromation</a:t>
            </a:r>
            <a:endParaRPr/>
          </a:p>
          <a:p>
            <a:pPr indent="0" lvl="0" marL="0" rtl="0" algn="l">
              <a:spcBef>
                <a:spcPts val="0"/>
              </a:spcBef>
              <a:spcAft>
                <a:spcPts val="0"/>
              </a:spcAft>
              <a:buNone/>
            </a:pPr>
            <a:r>
              <a:rPr lang="en-GB"/>
              <a:t>If its survey and asks you this is about cybersecurity, which kind of information ppl use when they create a password. Please tell me the category you fit</a:t>
            </a:r>
            <a:endParaRPr/>
          </a:p>
          <a:p>
            <a:pPr indent="0" lvl="0" marL="0" rtl="0" algn="l">
              <a:spcBef>
                <a:spcPts val="0"/>
              </a:spcBef>
              <a:spcAft>
                <a:spcPts val="0"/>
              </a:spcAft>
              <a:buNone/>
            </a:pPr>
            <a:r>
              <a:rPr lang="en-GB"/>
              <a:t>family/pets name/ anniversary…</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adc591dd2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adc591dd2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Vishing, such as someone calling you that ‘ I heard that you are a victim for a car incident…..’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Tailgating, imagine someone who has so many stuffs in his/her hand to get the badge out, in front of the building</a:t>
            </a:r>
            <a:endParaRPr/>
          </a:p>
          <a:p>
            <a:pPr indent="0" lvl="0" marL="0" rtl="0" algn="l">
              <a:spcBef>
                <a:spcPts val="0"/>
              </a:spcBef>
              <a:spcAft>
                <a:spcPts val="0"/>
              </a:spcAft>
              <a:buNone/>
            </a:pPr>
            <a:r>
              <a:rPr lang="en-GB"/>
              <a:t>You are likely to scan your badge to open the door to help</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adc591dd2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adc591dd2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Uses email, text mostly</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adc591dd23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adc591dd2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a35b87c6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a35b87c6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350">
                <a:solidFill>
                  <a:srgbClr val="444444"/>
                </a:solidFill>
                <a:highlight>
                  <a:srgbClr val="FFFFFF"/>
                </a:highlight>
              </a:rPr>
              <a:t>SET or social engineering toolkit is an open-source and free-ware penetration testing tool for social engineering and custom attacks. Social engineering toolkit has several custom attack vectors that can help in making a successful attack in no time. It is very fast and has two main types of attacks. Social engineering attacks and penetration testing or fast-track attacks. It can be started directly from the terminal window using the following command.</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a0b989ce05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a0b989ce05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Nick</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adc591dd23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adc591dd23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202124"/>
                </a:solidFill>
                <a:highlight>
                  <a:srgbClr val="FFFFFF"/>
                </a:highlight>
              </a:rPr>
              <a:t>Payload, in simple terms, are simple scripts that the hackers utilize to interact with a hacked system. Using payloads, they can transfer data to a victim system.</a:t>
            </a:r>
            <a:endParaRPr b="1" sz="1200">
              <a:solidFill>
                <a:srgbClr val="202124"/>
              </a:solidFill>
              <a:highlight>
                <a:srgbClr val="FFFFFF"/>
              </a:highlight>
            </a:endParaRPr>
          </a:p>
          <a:p>
            <a:pPr indent="0" lvl="0" marL="0" rtl="0" algn="l">
              <a:spcBef>
                <a:spcPts val="0"/>
              </a:spcBef>
              <a:spcAft>
                <a:spcPts val="0"/>
              </a:spcAft>
              <a:buNone/>
            </a:pPr>
            <a:r>
              <a:t/>
            </a:r>
            <a:endParaRPr b="1" sz="1200">
              <a:solidFill>
                <a:srgbClr val="202124"/>
              </a:solidFill>
              <a:highlight>
                <a:srgbClr val="FFFFFF"/>
              </a:highlight>
            </a:endParaRPr>
          </a:p>
          <a:p>
            <a:pPr indent="0" lvl="0" marL="0" rtl="0" algn="l">
              <a:spcBef>
                <a:spcPts val="0"/>
              </a:spcBef>
              <a:spcAft>
                <a:spcPts val="0"/>
              </a:spcAft>
              <a:buNone/>
            </a:pPr>
            <a:r>
              <a:t/>
            </a:r>
            <a:endParaRPr b="1" sz="1200">
              <a:solidFill>
                <a:srgbClr val="202124"/>
              </a:solidFill>
              <a:highlight>
                <a:srgbClr val="FFFFFF"/>
              </a:highlight>
            </a:endParaRPr>
          </a:p>
          <a:p>
            <a:pPr indent="0" lvl="0" marL="0" rtl="0" algn="l">
              <a:spcBef>
                <a:spcPts val="0"/>
              </a:spcBef>
              <a:spcAft>
                <a:spcPts val="0"/>
              </a:spcAft>
              <a:buNone/>
            </a:pPr>
            <a:r>
              <a:t/>
            </a:r>
            <a:endParaRPr sz="1200">
              <a:solidFill>
                <a:srgbClr val="202124"/>
              </a:solidFill>
              <a:highlight>
                <a:srgbClr val="FFFFFF"/>
              </a:highlight>
            </a:endParaRPr>
          </a:p>
          <a:p>
            <a:pPr indent="0" lvl="0" marL="0" rtl="0" algn="l">
              <a:spcBef>
                <a:spcPts val="0"/>
              </a:spcBef>
              <a:spcAft>
                <a:spcPts val="0"/>
              </a:spcAft>
              <a:buNone/>
            </a:pPr>
            <a:r>
              <a:rPr lang="en-GB" sz="1350">
                <a:solidFill>
                  <a:srgbClr val="444444"/>
                </a:solidFill>
                <a:highlight>
                  <a:srgbClr val="FFFFFF"/>
                </a:highlight>
              </a:rPr>
              <a:t>MSFPC is a package that contains several tools that generate various payloads based on user-specific options. It is also called MSFvenom payload creator, and its goal is to automate the processes involved in working with Metasploit and msfvenom. Msfpc help command can be launched using the following console as follows.</a:t>
            </a:r>
            <a:endParaRPr sz="1350">
              <a:solidFill>
                <a:srgbClr val="444444"/>
              </a:solidFill>
              <a:highlight>
                <a:srgbClr val="FFFFFF"/>
              </a:highlight>
            </a:endParaRPr>
          </a:p>
          <a:p>
            <a:pPr indent="0" lvl="0" marL="0" rtl="0" algn="l">
              <a:spcBef>
                <a:spcPts val="0"/>
              </a:spcBef>
              <a:spcAft>
                <a:spcPts val="0"/>
              </a:spcAft>
              <a:buNone/>
            </a:pPr>
            <a:r>
              <a:t/>
            </a:r>
            <a:endParaRPr sz="1350">
              <a:solidFill>
                <a:srgbClr val="444444"/>
              </a:solidFill>
              <a:highlight>
                <a:srgbClr val="FFFFFF"/>
              </a:highlight>
            </a:endParaRPr>
          </a:p>
          <a:p>
            <a:pPr indent="0" lvl="0" marL="0" rtl="0" algn="l">
              <a:spcBef>
                <a:spcPts val="0"/>
              </a:spcBef>
              <a:spcAft>
                <a:spcPts val="0"/>
              </a:spcAft>
              <a:buNone/>
            </a:pPr>
            <a:r>
              <a:rPr lang="en-GB" sz="1300">
                <a:solidFill>
                  <a:srgbClr val="383838"/>
                </a:solidFill>
                <a:highlight>
                  <a:srgbClr val="FFFFFF"/>
                </a:highlight>
              </a:rPr>
              <a:t>when it comes to creating basic payloads quickly. The main drawback to this script is that it really only works for basic payloads. You aren't going to get any encoding to bypass antivirus, but depending on your targets, this may not matter. Sometimes, you just need to create a quick payload, drop it somewhere, and call it a day. In this scenario, msfpc.sh really shines.</a:t>
            </a:r>
            <a:endParaRPr sz="1350">
              <a:solidFill>
                <a:srgbClr val="444444"/>
              </a:solidFill>
              <a:highlight>
                <a:srgbClr val="FFFFFF"/>
              </a:highlight>
            </a:endParaRPr>
          </a:p>
          <a:p>
            <a:pPr indent="0" lvl="0" marL="0" rtl="0" algn="l">
              <a:spcBef>
                <a:spcPts val="0"/>
              </a:spcBef>
              <a:spcAft>
                <a:spcPts val="0"/>
              </a:spcAft>
              <a:buNone/>
            </a:pPr>
            <a:r>
              <a:t/>
            </a:r>
            <a:endParaRPr sz="1350">
              <a:solidFill>
                <a:srgbClr val="444444"/>
              </a:solidFill>
              <a:highlight>
                <a:srgbClr val="FFFFFF"/>
              </a:highligh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adc591dd23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adc591dd2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350">
                <a:solidFill>
                  <a:srgbClr val="444444"/>
                </a:solidFill>
                <a:highlight>
                  <a:srgbClr val="FFFFFF"/>
                </a:highlight>
              </a:rPr>
              <a:t>It is a unique social engineering tool that configures an automated phishing attack on Wi-Fi internetworks to get the credentials of a target user with the help of Malware. This social engineering attack tool gets WPA/WPA2 passwords and doesn’t perform brute force attacks for finding passwords. It is done with the help of a man-in-the-middle attack with the addition of the evil twin attack.</a:t>
            </a:r>
            <a:endParaRPr sz="1350">
              <a:solidFill>
                <a:srgbClr val="444444"/>
              </a:solidFill>
              <a:highlight>
                <a:srgbClr val="FFFFFF"/>
              </a:highlight>
            </a:endParaRPr>
          </a:p>
          <a:p>
            <a:pPr indent="0" lvl="0" marL="0" rtl="0" algn="l">
              <a:spcBef>
                <a:spcPts val="0"/>
              </a:spcBef>
              <a:spcAft>
                <a:spcPts val="0"/>
              </a:spcAft>
              <a:buNone/>
            </a:pPr>
            <a:r>
              <a:t/>
            </a:r>
            <a:endParaRPr sz="1350">
              <a:solidFill>
                <a:srgbClr val="444444"/>
              </a:solidFill>
              <a:highlight>
                <a:srgbClr val="FFFFFF"/>
              </a:highlight>
            </a:endParaRPr>
          </a:p>
          <a:p>
            <a:pPr indent="0" lvl="0" marL="0" rtl="0" algn="l">
              <a:spcBef>
                <a:spcPts val="0"/>
              </a:spcBef>
              <a:spcAft>
                <a:spcPts val="0"/>
              </a:spcAft>
              <a:buNone/>
            </a:pPr>
            <a:r>
              <a:rPr lang="en-GB" sz="1350">
                <a:solidFill>
                  <a:srgbClr val="444444"/>
                </a:solidFill>
                <a:highlight>
                  <a:srgbClr val="FFFFFF"/>
                </a:highlight>
              </a:rPr>
              <a:t> It is performed in 3 main steps which are stated below:</a:t>
            </a:r>
            <a:endParaRPr sz="1350">
              <a:solidFill>
                <a:srgbClr val="444444"/>
              </a:solidFill>
              <a:highlight>
                <a:srgbClr val="FFFFFF"/>
              </a:highlight>
            </a:endParaRPr>
          </a:p>
          <a:p>
            <a:pPr indent="0" lvl="0" marL="0" rtl="0" algn="l">
              <a:spcBef>
                <a:spcPts val="0"/>
              </a:spcBef>
              <a:spcAft>
                <a:spcPts val="0"/>
              </a:spcAft>
              <a:buClr>
                <a:schemeClr val="dk1"/>
              </a:buClr>
              <a:buSzPts val="1100"/>
              <a:buFont typeface="Arial"/>
              <a:buNone/>
            </a:pPr>
            <a:r>
              <a:rPr lang="en-GB" sz="1350">
                <a:solidFill>
                  <a:srgbClr val="444444"/>
                </a:solidFill>
                <a:highlight>
                  <a:srgbClr val="FFFFFF"/>
                </a:highlight>
              </a:rPr>
              <a:t>The target device becomes unauthenticated from their access points.</a:t>
            </a:r>
            <a:endParaRPr sz="1350">
              <a:solidFill>
                <a:srgbClr val="444444"/>
              </a:solidFill>
              <a:highlight>
                <a:srgbClr val="FFFFFF"/>
              </a:highlight>
            </a:endParaRPr>
          </a:p>
          <a:p>
            <a:pPr indent="0" lvl="0" marL="0" rtl="0" algn="l">
              <a:spcBef>
                <a:spcPts val="0"/>
              </a:spcBef>
              <a:spcAft>
                <a:spcPts val="0"/>
              </a:spcAft>
              <a:buClr>
                <a:schemeClr val="dk1"/>
              </a:buClr>
              <a:buSzPts val="1100"/>
              <a:buFont typeface="Arial"/>
              <a:buNone/>
            </a:pPr>
            <a:r>
              <a:rPr lang="en-GB" sz="1350">
                <a:solidFill>
                  <a:srgbClr val="444444"/>
                </a:solidFill>
                <a:highlight>
                  <a:srgbClr val="FFFFFF"/>
                </a:highlight>
              </a:rPr>
              <a:t>Wifiphisher creates a rogue AP for the target device and copies all the information.</a:t>
            </a:r>
            <a:endParaRPr sz="1350">
              <a:solidFill>
                <a:srgbClr val="444444"/>
              </a:solidFill>
              <a:highlight>
                <a:srgbClr val="FFFFFF"/>
              </a:highlight>
            </a:endParaRPr>
          </a:p>
          <a:p>
            <a:pPr indent="0" lvl="0" marL="0" rtl="0" algn="l">
              <a:spcBef>
                <a:spcPts val="0"/>
              </a:spcBef>
              <a:spcAft>
                <a:spcPts val="0"/>
              </a:spcAft>
              <a:buClr>
                <a:schemeClr val="dk1"/>
              </a:buClr>
              <a:buSzPts val="1100"/>
              <a:buFont typeface="Arial"/>
              <a:buNone/>
            </a:pPr>
            <a:r>
              <a:rPr lang="en-GB" sz="1350">
                <a:solidFill>
                  <a:srgbClr val="444444"/>
                </a:solidFill>
                <a:highlight>
                  <a:srgbClr val="FFFFFF"/>
                </a:highlight>
              </a:rPr>
              <a:t>The target device is taken to a realistic page which contains the phishing page disguised.</a:t>
            </a:r>
            <a:endParaRPr sz="1350">
              <a:solidFill>
                <a:srgbClr val="444444"/>
              </a:solidFill>
              <a:highlight>
                <a:srgbClr val="FFFFFF"/>
              </a:highlight>
            </a:endParaRPr>
          </a:p>
          <a:p>
            <a:pPr indent="0" lvl="0" marL="0" rtl="0" algn="l">
              <a:spcBef>
                <a:spcPts val="0"/>
              </a:spcBef>
              <a:spcAft>
                <a:spcPts val="0"/>
              </a:spcAft>
              <a:buNone/>
            </a:pPr>
            <a:r>
              <a:t/>
            </a:r>
            <a:endParaRPr sz="1350">
              <a:solidFill>
                <a:srgbClr val="444444"/>
              </a:solidFill>
              <a:highlight>
                <a:srgbClr val="FFFFFF"/>
              </a:highlight>
            </a:endParaRPr>
          </a:p>
          <a:p>
            <a:pPr indent="0" lvl="0" marL="0" rtl="0" algn="l">
              <a:spcBef>
                <a:spcPts val="0"/>
              </a:spcBef>
              <a:spcAft>
                <a:spcPts val="0"/>
              </a:spcAft>
              <a:buNone/>
            </a:pPr>
            <a:r>
              <a:t/>
            </a:r>
            <a:endParaRPr sz="1350">
              <a:solidFill>
                <a:srgbClr val="444444"/>
              </a:solidFill>
              <a:highlight>
                <a:srgbClr val="FFFFFF"/>
              </a:highlight>
            </a:endParaRPr>
          </a:p>
          <a:p>
            <a:pPr indent="-304800" lvl="0" marL="457200" rtl="0" algn="l">
              <a:lnSpc>
                <a:spcPct val="115000"/>
              </a:lnSpc>
              <a:spcBef>
                <a:spcPts val="0"/>
              </a:spcBef>
              <a:spcAft>
                <a:spcPts val="0"/>
              </a:spcAft>
              <a:buClr>
                <a:srgbClr val="24292E"/>
              </a:buClr>
              <a:buSzPts val="1200"/>
              <a:buChar char="●"/>
            </a:pPr>
            <a:r>
              <a:rPr lang="en-GB" sz="1200">
                <a:solidFill>
                  <a:srgbClr val="24292E"/>
                </a:solidFill>
                <a:highlight>
                  <a:srgbClr val="FFFFFF"/>
                </a:highlight>
              </a:rPr>
              <a:t>Evil Twin, where Wifiphisher creates a fake wireless network that looks similar to a legitimate network.</a:t>
            </a:r>
            <a:endParaRPr sz="1200">
              <a:solidFill>
                <a:srgbClr val="24292E"/>
              </a:solidFill>
              <a:highlight>
                <a:srgbClr val="FFFFFF"/>
              </a:highlight>
            </a:endParaRPr>
          </a:p>
          <a:p>
            <a:pPr indent="-304800" lvl="0" marL="457200" rtl="0" algn="l">
              <a:lnSpc>
                <a:spcPct val="115000"/>
              </a:lnSpc>
              <a:spcBef>
                <a:spcPts val="0"/>
              </a:spcBef>
              <a:spcAft>
                <a:spcPts val="0"/>
              </a:spcAft>
              <a:buClr>
                <a:srgbClr val="24292E"/>
              </a:buClr>
              <a:buSzPts val="1200"/>
              <a:buChar char="●"/>
            </a:pPr>
            <a:r>
              <a:rPr lang="en-GB" sz="1200">
                <a:solidFill>
                  <a:srgbClr val="24292E"/>
                </a:solidFill>
                <a:highlight>
                  <a:srgbClr val="FFFFFF"/>
                </a:highlight>
              </a:rPr>
              <a:t>KARMA, where Wifiphisher masquerades as a public network searched for by nearby Wi-Fi clients.</a:t>
            </a:r>
            <a:endParaRPr sz="1200">
              <a:solidFill>
                <a:srgbClr val="24292E"/>
              </a:solidFill>
              <a:highlight>
                <a:srgbClr val="FFFFFF"/>
              </a:highlight>
            </a:endParaRPr>
          </a:p>
          <a:p>
            <a:pPr indent="-304800" lvl="0" marL="457200" rtl="0" algn="l">
              <a:lnSpc>
                <a:spcPct val="115000"/>
              </a:lnSpc>
              <a:spcBef>
                <a:spcPts val="0"/>
              </a:spcBef>
              <a:spcAft>
                <a:spcPts val="0"/>
              </a:spcAft>
              <a:buClr>
                <a:srgbClr val="24292E"/>
              </a:buClr>
              <a:buSzPts val="1200"/>
              <a:buChar char="●"/>
            </a:pPr>
            <a:r>
              <a:rPr lang="en-GB" sz="1200">
                <a:solidFill>
                  <a:srgbClr val="24292E"/>
                </a:solidFill>
                <a:highlight>
                  <a:srgbClr val="FFFFFF"/>
                </a:highlight>
              </a:rPr>
              <a:t>Known Beacons, where Wifiphisher broadcasts a dictionary of common ESSIDs, that the around wireless stations have likely connected to in the past</a:t>
            </a:r>
            <a:endParaRPr sz="1200">
              <a:solidFill>
                <a:srgbClr val="24292E"/>
              </a:solidFill>
              <a:highlight>
                <a:srgbClr val="FFFFFF"/>
              </a:highlight>
            </a:endParaRPr>
          </a:p>
          <a:p>
            <a:pPr indent="0" lvl="0" marL="0" rtl="0" algn="l">
              <a:spcBef>
                <a:spcPts val="0"/>
              </a:spcBef>
              <a:spcAft>
                <a:spcPts val="0"/>
              </a:spcAft>
              <a:buClr>
                <a:schemeClr val="dk1"/>
              </a:buClr>
              <a:buSzPts val="1100"/>
              <a:buFont typeface="Arial"/>
              <a:buNone/>
            </a:pPr>
            <a:r>
              <a:t/>
            </a:r>
            <a:endParaRPr b="1" sz="1350">
              <a:solidFill>
                <a:srgbClr val="444444"/>
              </a:solidFill>
              <a:highlight>
                <a:srgbClr val="FFFFFF"/>
              </a:highlight>
            </a:endParaRPr>
          </a:p>
          <a:p>
            <a:pPr indent="0" lvl="0" marL="0" rtl="0" algn="l">
              <a:spcBef>
                <a:spcPts val="0"/>
              </a:spcBef>
              <a:spcAft>
                <a:spcPts val="0"/>
              </a:spcAft>
              <a:buNone/>
            </a:pPr>
            <a:r>
              <a:t/>
            </a:r>
            <a:endParaRPr sz="1350">
              <a:solidFill>
                <a:srgbClr val="444444"/>
              </a:solidFill>
              <a:highlight>
                <a:srgbClr val="FFFFFF"/>
              </a:highlight>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ab4bdc5f8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ab4bdc5f8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a319e84384_0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a319e84384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a0b989ce05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a0b989ce05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a0b989ce05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a0b989ce05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Nick</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b4bdc5f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ab4bdc5f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4D5156"/>
              </a:solidFill>
              <a:highlight>
                <a:srgbClr val="FFFFFF"/>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a302edabe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a302edabe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http://exif.regex.info/exif.cgi</a:t>
            </a:r>
            <a:endParaRPr/>
          </a:p>
          <a:p>
            <a:pPr indent="0" lvl="0" marL="0" rtl="0" algn="l">
              <a:spcBef>
                <a:spcPts val="0"/>
              </a:spcBef>
              <a:spcAft>
                <a:spcPts val="0"/>
              </a:spcAft>
              <a:buNone/>
            </a:pPr>
            <a:r>
              <a:rPr lang="en-GB"/>
              <a:t>onemilliontweetmap.com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a359264bc6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a359264bc6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a359264bc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a359264bc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a302edabe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a302edabe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ab4bdc5f8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ab4bdc5f8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0"/>
            <a:ext cx="9144000" cy="2834100"/>
          </a:xfrm>
          <a:prstGeom prst="rect">
            <a:avLst/>
          </a:prstGeom>
          <a:solidFill>
            <a:srgbClr val="1C1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 name="Google Shape;13;p2"/>
          <p:cNvSpPr/>
          <p:nvPr/>
        </p:nvSpPr>
        <p:spPr>
          <a:xfrm>
            <a:off x="0" y="2834125"/>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 name="Shape 56"/>
        <p:cNvGrpSpPr/>
        <p:nvPr/>
      </p:nvGrpSpPr>
      <p:grpSpPr>
        <a:xfrm>
          <a:off x="0" y="0"/>
          <a:ext cx="0" cy="0"/>
          <a:chOff x="0" y="0"/>
          <a:chExt cx="0" cy="0"/>
        </a:xfrm>
      </p:grpSpPr>
      <p:sp>
        <p:nvSpPr>
          <p:cNvPr id="57" name="Google Shape;57;p13"/>
          <p:cNvSpPr/>
          <p:nvPr/>
        </p:nvSpPr>
        <p:spPr>
          <a:xfrm>
            <a:off x="0" y="0"/>
            <a:ext cx="9144000" cy="2834100"/>
          </a:xfrm>
          <a:prstGeom prst="rect">
            <a:avLst/>
          </a:prstGeom>
          <a:solidFill>
            <a:srgbClr val="1C1E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59" name="Google Shape;59;p1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0" name="Google Shape;60;p13"/>
          <p:cNvSpPr/>
          <p:nvPr/>
        </p:nvSpPr>
        <p:spPr>
          <a:xfrm>
            <a:off x="0" y="2834125"/>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4"/>
          <p:cNvSpPr/>
          <p:nvPr/>
        </p:nvSpPr>
        <p:spPr>
          <a:xfrm>
            <a:off x="0" y="0"/>
            <a:ext cx="9144000" cy="767400"/>
          </a:xfrm>
          <a:prstGeom prst="rect">
            <a:avLst/>
          </a:prstGeom>
          <a:solidFill>
            <a:srgbClr val="1C1E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Mono"/>
              <a:ea typeface="Roboto Mono"/>
              <a:cs typeface="Roboto Mono"/>
              <a:sym typeface="Roboto Mono"/>
            </a:endParaRPr>
          </a:p>
        </p:txBody>
      </p:sp>
      <p:sp>
        <p:nvSpPr>
          <p:cNvPr id="63" name="Google Shape;63;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Font typeface="Roboto"/>
              <a:buChar char="●"/>
              <a:defRPr>
                <a:latin typeface="Roboto"/>
                <a:ea typeface="Roboto"/>
                <a:cs typeface="Roboto"/>
                <a:sym typeface="Roboto"/>
              </a:defRPr>
            </a:lvl1pPr>
            <a:lvl2pPr indent="-317500" lvl="1" marL="914400" rtl="0" algn="l">
              <a:lnSpc>
                <a:spcPct val="115000"/>
              </a:lnSpc>
              <a:spcBef>
                <a:spcPts val="1600"/>
              </a:spcBef>
              <a:spcAft>
                <a:spcPts val="0"/>
              </a:spcAft>
              <a:buSzPts val="1400"/>
              <a:buFont typeface="Roboto"/>
              <a:buChar char="○"/>
              <a:defRPr>
                <a:latin typeface="Roboto"/>
                <a:ea typeface="Roboto"/>
                <a:cs typeface="Roboto"/>
                <a:sym typeface="Roboto"/>
              </a:defRPr>
            </a:lvl2pPr>
            <a:lvl3pPr indent="-317500" lvl="2" marL="1371600" rtl="0" algn="l">
              <a:lnSpc>
                <a:spcPct val="115000"/>
              </a:lnSpc>
              <a:spcBef>
                <a:spcPts val="1600"/>
              </a:spcBef>
              <a:spcAft>
                <a:spcPts val="0"/>
              </a:spcAft>
              <a:buSzPts val="1400"/>
              <a:buFont typeface="Roboto"/>
              <a:buChar char="■"/>
              <a:defRPr>
                <a:latin typeface="Roboto"/>
                <a:ea typeface="Roboto"/>
                <a:cs typeface="Roboto"/>
                <a:sym typeface="Roboto"/>
              </a:defRPr>
            </a:lvl3pPr>
            <a:lvl4pPr indent="-317500" lvl="3" marL="1828800" rtl="0" algn="l">
              <a:lnSpc>
                <a:spcPct val="115000"/>
              </a:lnSpc>
              <a:spcBef>
                <a:spcPts val="1600"/>
              </a:spcBef>
              <a:spcAft>
                <a:spcPts val="0"/>
              </a:spcAft>
              <a:buSzPts val="1400"/>
              <a:buFont typeface="Roboto"/>
              <a:buChar char="●"/>
              <a:defRPr>
                <a:latin typeface="Roboto"/>
                <a:ea typeface="Roboto"/>
                <a:cs typeface="Roboto"/>
                <a:sym typeface="Roboto"/>
              </a:defRPr>
            </a:lvl4pPr>
            <a:lvl5pPr indent="-317500" lvl="4" marL="2286000" rtl="0" algn="l">
              <a:lnSpc>
                <a:spcPct val="115000"/>
              </a:lnSpc>
              <a:spcBef>
                <a:spcPts val="1600"/>
              </a:spcBef>
              <a:spcAft>
                <a:spcPts val="0"/>
              </a:spcAft>
              <a:buSzPts val="1400"/>
              <a:buFont typeface="Roboto"/>
              <a:buChar char="○"/>
              <a:defRPr>
                <a:latin typeface="Roboto"/>
                <a:ea typeface="Roboto"/>
                <a:cs typeface="Roboto"/>
                <a:sym typeface="Roboto"/>
              </a:defRPr>
            </a:lvl5pPr>
            <a:lvl6pPr indent="-317500" lvl="5" marL="2743200" rtl="0" algn="l">
              <a:lnSpc>
                <a:spcPct val="115000"/>
              </a:lnSpc>
              <a:spcBef>
                <a:spcPts val="1600"/>
              </a:spcBef>
              <a:spcAft>
                <a:spcPts val="0"/>
              </a:spcAft>
              <a:buSzPts val="1400"/>
              <a:buFont typeface="Roboto"/>
              <a:buChar char="■"/>
              <a:defRPr>
                <a:latin typeface="Roboto"/>
                <a:ea typeface="Roboto"/>
                <a:cs typeface="Roboto"/>
                <a:sym typeface="Roboto"/>
              </a:defRPr>
            </a:lvl6pPr>
            <a:lvl7pPr indent="-317500" lvl="6" marL="3200400" rtl="0" algn="l">
              <a:lnSpc>
                <a:spcPct val="115000"/>
              </a:lnSpc>
              <a:spcBef>
                <a:spcPts val="1600"/>
              </a:spcBef>
              <a:spcAft>
                <a:spcPts val="0"/>
              </a:spcAft>
              <a:buSzPts val="1400"/>
              <a:buFont typeface="Roboto"/>
              <a:buChar char="●"/>
              <a:defRPr>
                <a:latin typeface="Roboto"/>
                <a:ea typeface="Roboto"/>
                <a:cs typeface="Roboto"/>
                <a:sym typeface="Roboto"/>
              </a:defRPr>
            </a:lvl7pPr>
            <a:lvl8pPr indent="-317500" lvl="7" marL="3657600" rtl="0" algn="l">
              <a:lnSpc>
                <a:spcPct val="115000"/>
              </a:lnSpc>
              <a:spcBef>
                <a:spcPts val="1600"/>
              </a:spcBef>
              <a:spcAft>
                <a:spcPts val="0"/>
              </a:spcAft>
              <a:buSzPts val="1400"/>
              <a:buFont typeface="Roboto"/>
              <a:buChar char="○"/>
              <a:defRPr>
                <a:latin typeface="Roboto"/>
                <a:ea typeface="Roboto"/>
                <a:cs typeface="Roboto"/>
                <a:sym typeface="Roboto"/>
              </a:defRPr>
            </a:lvl8pPr>
            <a:lvl9pPr indent="-317500" lvl="8" marL="4114800" rtl="0" algn="l">
              <a:lnSpc>
                <a:spcPct val="115000"/>
              </a:lnSpc>
              <a:spcBef>
                <a:spcPts val="1600"/>
              </a:spcBef>
              <a:spcAft>
                <a:spcPts val="1600"/>
              </a:spcAft>
              <a:buSzPts val="1400"/>
              <a:buFont typeface="Roboto"/>
              <a:buChar char="■"/>
              <a:defRPr>
                <a:latin typeface="Roboto"/>
                <a:ea typeface="Roboto"/>
                <a:cs typeface="Roboto"/>
                <a:sym typeface="Roboto"/>
              </a:defRPr>
            </a:lvl9pPr>
          </a:lstStyle>
          <a:p/>
        </p:txBody>
      </p:sp>
      <p:sp>
        <p:nvSpPr>
          <p:cNvPr id="64" name="Google Shape;64;p14"/>
          <p:cNvSpPr/>
          <p:nvPr/>
        </p:nvSpPr>
        <p:spPr>
          <a:xfrm>
            <a:off x="0" y="767400"/>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4"/>
          <p:cNvSpPr txBox="1"/>
          <p:nvPr>
            <p:ph type="title"/>
          </p:nvPr>
        </p:nvSpPr>
        <p:spPr>
          <a:xfrm>
            <a:off x="863250" y="95700"/>
            <a:ext cx="7417500" cy="57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6" name="Shape 66"/>
        <p:cNvGrpSpPr/>
        <p:nvPr/>
      </p:nvGrpSpPr>
      <p:grpSpPr>
        <a:xfrm>
          <a:off x="0" y="0"/>
          <a:ext cx="0" cy="0"/>
          <a:chOff x="0" y="0"/>
          <a:chExt cx="0" cy="0"/>
        </a:xfrm>
      </p:grpSpPr>
      <p:sp>
        <p:nvSpPr>
          <p:cNvPr id="67" name="Google Shape;67;p15"/>
          <p:cNvSpPr/>
          <p:nvPr/>
        </p:nvSpPr>
        <p:spPr>
          <a:xfrm>
            <a:off x="0" y="0"/>
            <a:ext cx="9144000" cy="767400"/>
          </a:xfrm>
          <a:prstGeom prst="rect">
            <a:avLst/>
          </a:prstGeom>
          <a:solidFill>
            <a:srgbClr val="1C1E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5"/>
          <p:cNvSpPr/>
          <p:nvPr/>
        </p:nvSpPr>
        <p:spPr>
          <a:xfrm>
            <a:off x="0" y="767400"/>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70" name="Google Shape;70;p1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rtl="0" algn="l">
              <a:lnSpc>
                <a:spcPct val="115000"/>
              </a:lnSpc>
              <a:spcBef>
                <a:spcPts val="0"/>
              </a:spcBef>
              <a:spcAft>
                <a:spcPts val="0"/>
              </a:spcAft>
              <a:buSzPts val="14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71" name="Google Shape;71;p15"/>
          <p:cNvSpPr txBox="1"/>
          <p:nvPr>
            <p:ph type="title"/>
          </p:nvPr>
        </p:nvSpPr>
        <p:spPr>
          <a:xfrm>
            <a:off x="863250" y="95700"/>
            <a:ext cx="7417500" cy="57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2" name="Shape 72"/>
        <p:cNvGrpSpPr/>
        <p:nvPr/>
      </p:nvGrpSpPr>
      <p:grpSpPr>
        <a:xfrm>
          <a:off x="0" y="0"/>
          <a:ext cx="0" cy="0"/>
          <a:chOff x="0" y="0"/>
          <a:chExt cx="0" cy="0"/>
        </a:xfrm>
      </p:grpSpPr>
      <p:sp>
        <p:nvSpPr>
          <p:cNvPr id="73" name="Google Shape;73;p16"/>
          <p:cNvSpPr/>
          <p:nvPr/>
        </p:nvSpPr>
        <p:spPr>
          <a:xfrm>
            <a:off x="4572000" y="0"/>
            <a:ext cx="4572000" cy="5143500"/>
          </a:xfrm>
          <a:prstGeom prst="rect">
            <a:avLst/>
          </a:prstGeom>
          <a:solidFill>
            <a:srgbClr val="3335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33354B"/>
              </a:solidFill>
              <a:latin typeface="Arial"/>
              <a:ea typeface="Arial"/>
              <a:cs typeface="Arial"/>
              <a:sym typeface="Arial"/>
            </a:endParaRPr>
          </a:p>
        </p:txBody>
      </p:sp>
      <p:sp>
        <p:nvSpPr>
          <p:cNvPr id="74" name="Google Shape;74;p16"/>
          <p:cNvSpPr/>
          <p:nvPr/>
        </p:nvSpPr>
        <p:spPr>
          <a:xfrm>
            <a:off x="0" y="0"/>
            <a:ext cx="4572000" cy="2834100"/>
          </a:xfrm>
          <a:prstGeom prst="rect">
            <a:avLst/>
          </a:prstGeom>
          <a:solidFill>
            <a:srgbClr val="1C1E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6"/>
          <p:cNvSpPr txBox="1"/>
          <p:nvPr>
            <p:ph type="title"/>
          </p:nvPr>
        </p:nvSpPr>
        <p:spPr>
          <a:xfrm>
            <a:off x="265500" y="238625"/>
            <a:ext cx="4115700" cy="2476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76" name="Google Shape;76;p1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7" name="Google Shape;77;p1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17500" lvl="0" marL="457200" rtl="0" algn="l">
              <a:lnSpc>
                <a:spcPct val="115000"/>
              </a:lnSpc>
              <a:spcBef>
                <a:spcPts val="0"/>
              </a:spcBef>
              <a:spcAft>
                <a:spcPts val="0"/>
              </a:spcAft>
              <a:buSzPts val="14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78" name="Google Shape;78;p16"/>
          <p:cNvSpPr/>
          <p:nvPr/>
        </p:nvSpPr>
        <p:spPr>
          <a:xfrm>
            <a:off x="0" y="2834125"/>
            <a:ext cx="4572000" cy="25200"/>
          </a:xfrm>
          <a:prstGeom prst="rect">
            <a:avLst/>
          </a:prstGeom>
          <a:solidFill>
            <a:srgbClr val="EB3C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6"/>
          <p:cNvSpPr/>
          <p:nvPr/>
        </p:nvSpPr>
        <p:spPr>
          <a:xfrm rot="5400000">
            <a:off x="2000700" y="2559600"/>
            <a:ext cx="5143500" cy="24300"/>
          </a:xfrm>
          <a:prstGeom prst="rect">
            <a:avLst/>
          </a:prstGeom>
          <a:solidFill>
            <a:srgbClr val="EB3C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 name="Shape 80"/>
        <p:cNvGrpSpPr/>
        <p:nvPr/>
      </p:nvGrpSpPr>
      <p:grpSpPr>
        <a:xfrm>
          <a:off x="0" y="0"/>
          <a:ext cx="0" cy="0"/>
          <a:chOff x="0" y="0"/>
          <a:chExt cx="0" cy="0"/>
        </a:xfrm>
      </p:grpSpPr>
      <p:sp>
        <p:nvSpPr>
          <p:cNvPr id="81" name="Google Shape;81;p17"/>
          <p:cNvSpPr/>
          <p:nvPr/>
        </p:nvSpPr>
        <p:spPr>
          <a:xfrm>
            <a:off x="0" y="0"/>
            <a:ext cx="9144000" cy="767400"/>
          </a:xfrm>
          <a:prstGeom prst="rect">
            <a:avLst/>
          </a:prstGeom>
          <a:solidFill>
            <a:srgbClr val="1C1E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7"/>
          <p:cNvSpPr/>
          <p:nvPr/>
        </p:nvSpPr>
        <p:spPr>
          <a:xfrm>
            <a:off x="0" y="767400"/>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7"/>
          <p:cNvSpPr txBox="1"/>
          <p:nvPr>
            <p:ph type="title"/>
          </p:nvPr>
        </p:nvSpPr>
        <p:spPr>
          <a:xfrm>
            <a:off x="863250" y="95700"/>
            <a:ext cx="7417500" cy="57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4" name="Shape 84"/>
        <p:cNvGrpSpPr/>
        <p:nvPr/>
      </p:nvGrpSpPr>
      <p:grpSpPr>
        <a:xfrm>
          <a:off x="0" y="0"/>
          <a:ext cx="0" cy="0"/>
          <a:chOff x="0" y="0"/>
          <a:chExt cx="0" cy="0"/>
        </a:xfrm>
      </p:grpSpPr>
      <p:sp>
        <p:nvSpPr>
          <p:cNvPr id="85" name="Google Shape;85;p18"/>
          <p:cNvSpPr txBox="1"/>
          <p:nvPr>
            <p:ph idx="1" type="body"/>
          </p:nvPr>
        </p:nvSpPr>
        <p:spPr>
          <a:xfrm>
            <a:off x="298450" y="1151000"/>
            <a:ext cx="2808000" cy="31794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1600"/>
              </a:spcBef>
              <a:spcAft>
                <a:spcPts val="0"/>
              </a:spcAft>
              <a:buSzPts val="1200"/>
              <a:buChar char="○"/>
              <a:defRPr sz="1200"/>
            </a:lvl2pPr>
            <a:lvl3pPr indent="-304800" lvl="2" marL="1371600" rtl="0" algn="l">
              <a:lnSpc>
                <a:spcPct val="115000"/>
              </a:lnSpc>
              <a:spcBef>
                <a:spcPts val="1600"/>
              </a:spcBef>
              <a:spcAft>
                <a:spcPts val="0"/>
              </a:spcAft>
              <a:buSzPts val="1200"/>
              <a:buChar char="■"/>
              <a:defRPr sz="1200"/>
            </a:lvl3pPr>
            <a:lvl4pPr indent="-304800" lvl="3" marL="1828800" rtl="0" algn="l">
              <a:lnSpc>
                <a:spcPct val="115000"/>
              </a:lnSpc>
              <a:spcBef>
                <a:spcPts val="1600"/>
              </a:spcBef>
              <a:spcAft>
                <a:spcPts val="0"/>
              </a:spcAft>
              <a:buSzPts val="1200"/>
              <a:buChar char="●"/>
              <a:defRPr sz="1200"/>
            </a:lvl4pPr>
            <a:lvl5pPr indent="-304800" lvl="4" marL="2286000" rtl="0" algn="l">
              <a:lnSpc>
                <a:spcPct val="115000"/>
              </a:lnSpc>
              <a:spcBef>
                <a:spcPts val="1600"/>
              </a:spcBef>
              <a:spcAft>
                <a:spcPts val="0"/>
              </a:spcAft>
              <a:buSzPts val="1200"/>
              <a:buChar char="○"/>
              <a:defRPr sz="1200"/>
            </a:lvl5pPr>
            <a:lvl6pPr indent="-304800" lvl="5" marL="2743200" rtl="0" algn="l">
              <a:lnSpc>
                <a:spcPct val="115000"/>
              </a:lnSpc>
              <a:spcBef>
                <a:spcPts val="1600"/>
              </a:spcBef>
              <a:spcAft>
                <a:spcPts val="0"/>
              </a:spcAft>
              <a:buSzPts val="1200"/>
              <a:buChar char="■"/>
              <a:defRPr sz="1200"/>
            </a:lvl6pPr>
            <a:lvl7pPr indent="-304800" lvl="6" marL="3200400" rtl="0" algn="l">
              <a:lnSpc>
                <a:spcPct val="115000"/>
              </a:lnSpc>
              <a:spcBef>
                <a:spcPts val="1600"/>
              </a:spcBef>
              <a:spcAft>
                <a:spcPts val="0"/>
              </a:spcAft>
              <a:buSzPts val="1200"/>
              <a:buChar char="●"/>
              <a:defRPr sz="1200"/>
            </a:lvl7pPr>
            <a:lvl8pPr indent="-304800" lvl="7" marL="3657600" rtl="0" algn="l">
              <a:lnSpc>
                <a:spcPct val="115000"/>
              </a:lnSpc>
              <a:spcBef>
                <a:spcPts val="1600"/>
              </a:spcBef>
              <a:spcAft>
                <a:spcPts val="0"/>
              </a:spcAft>
              <a:buSzPts val="1200"/>
              <a:buChar char="○"/>
              <a:defRPr sz="1200"/>
            </a:lvl8pPr>
            <a:lvl9pPr indent="-304800" lvl="8" marL="4114800" rtl="0" algn="l">
              <a:lnSpc>
                <a:spcPct val="115000"/>
              </a:lnSpc>
              <a:spcBef>
                <a:spcPts val="1600"/>
              </a:spcBef>
              <a:spcAft>
                <a:spcPts val="1600"/>
              </a:spcAft>
              <a:buSzPts val="1200"/>
              <a:buChar char="■"/>
              <a:defRPr sz="1200"/>
            </a:lvl9pPr>
          </a:lstStyle>
          <a:p/>
        </p:txBody>
      </p:sp>
      <p:sp>
        <p:nvSpPr>
          <p:cNvPr id="86" name="Google Shape;86;p18"/>
          <p:cNvSpPr/>
          <p:nvPr/>
        </p:nvSpPr>
        <p:spPr>
          <a:xfrm>
            <a:off x="0" y="0"/>
            <a:ext cx="9144000" cy="767400"/>
          </a:xfrm>
          <a:prstGeom prst="rect">
            <a:avLst/>
          </a:prstGeom>
          <a:solidFill>
            <a:srgbClr val="1C1E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8"/>
          <p:cNvSpPr/>
          <p:nvPr/>
        </p:nvSpPr>
        <p:spPr>
          <a:xfrm>
            <a:off x="0" y="767400"/>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8"/>
          <p:cNvSpPr txBox="1"/>
          <p:nvPr>
            <p:ph type="title"/>
          </p:nvPr>
        </p:nvSpPr>
        <p:spPr>
          <a:xfrm>
            <a:off x="863250" y="95700"/>
            <a:ext cx="7417500" cy="57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9" name="Shape 89"/>
        <p:cNvGrpSpPr/>
        <p:nvPr/>
      </p:nvGrpSpPr>
      <p:grpSpPr>
        <a:xfrm>
          <a:off x="0" y="0"/>
          <a:ext cx="0" cy="0"/>
          <a:chOff x="0" y="0"/>
          <a:chExt cx="0" cy="0"/>
        </a:xfrm>
      </p:grpSpPr>
      <p:sp>
        <p:nvSpPr>
          <p:cNvPr id="90" name="Google Shape;90;p19"/>
          <p:cNvSpPr/>
          <p:nvPr/>
        </p:nvSpPr>
        <p:spPr>
          <a:xfrm>
            <a:off x="0" y="0"/>
            <a:ext cx="9144000" cy="3576600"/>
          </a:xfrm>
          <a:prstGeom prst="rect">
            <a:avLst/>
          </a:prstGeom>
          <a:solidFill>
            <a:srgbClr val="1C1E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9"/>
          <p:cNvSpPr txBox="1"/>
          <p:nvPr>
            <p:ph type="title"/>
          </p:nvPr>
        </p:nvSpPr>
        <p:spPr>
          <a:xfrm>
            <a:off x="490250" y="450150"/>
            <a:ext cx="6367800" cy="30960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92" name="Google Shape;92;p19"/>
          <p:cNvSpPr/>
          <p:nvPr/>
        </p:nvSpPr>
        <p:spPr>
          <a:xfrm>
            <a:off x="-26525" y="3576475"/>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3" name="Shape 93"/>
        <p:cNvGrpSpPr/>
        <p:nvPr/>
      </p:nvGrpSpPr>
      <p:grpSpPr>
        <a:xfrm>
          <a:off x="0" y="0"/>
          <a:ext cx="0" cy="0"/>
          <a:chOff x="0" y="0"/>
          <a:chExt cx="0" cy="0"/>
        </a:xfrm>
      </p:grpSpPr>
      <p:sp>
        <p:nvSpPr>
          <p:cNvPr id="94" name="Google Shape;94;p2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rtl="0" algn="l">
              <a:lnSpc>
                <a:spcPct val="100000"/>
              </a:lnSpc>
              <a:spcBef>
                <a:spcPts val="0"/>
              </a:spcBef>
              <a:spcAft>
                <a:spcPts val="0"/>
              </a:spcAft>
              <a:buSzPts val="1400"/>
              <a:buNone/>
              <a:defRPr/>
            </a:lvl1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5" name="Shape 95"/>
        <p:cNvGrpSpPr/>
        <p:nvPr/>
      </p:nvGrpSpPr>
      <p:grpSpPr>
        <a:xfrm>
          <a:off x="0" y="0"/>
          <a:ext cx="0" cy="0"/>
          <a:chOff x="0" y="0"/>
          <a:chExt cx="0" cy="0"/>
        </a:xfrm>
      </p:grpSpPr>
      <p:sp>
        <p:nvSpPr>
          <p:cNvPr id="96" name="Google Shape;96;p2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97" name="Google Shape;97;p2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17500" lvl="0" marL="457200" rtl="0" algn="ctr">
              <a:lnSpc>
                <a:spcPct val="115000"/>
              </a:lnSpc>
              <a:spcBef>
                <a:spcPts val="0"/>
              </a:spcBef>
              <a:spcAft>
                <a:spcPts val="0"/>
              </a:spcAft>
              <a:buSzPts val="1400"/>
              <a:buChar char="●"/>
              <a:defRPr/>
            </a:lvl1pPr>
            <a:lvl2pPr indent="-317500" lvl="1" marL="914400" rtl="0" algn="ctr">
              <a:lnSpc>
                <a:spcPct val="115000"/>
              </a:lnSpc>
              <a:spcBef>
                <a:spcPts val="1600"/>
              </a:spcBef>
              <a:spcAft>
                <a:spcPts val="0"/>
              </a:spcAft>
              <a:buSzPts val="1400"/>
              <a:buChar char="○"/>
              <a:defRPr/>
            </a:lvl2pPr>
            <a:lvl3pPr indent="-317500" lvl="2" marL="1371600" rtl="0" algn="ctr">
              <a:lnSpc>
                <a:spcPct val="115000"/>
              </a:lnSpc>
              <a:spcBef>
                <a:spcPts val="1600"/>
              </a:spcBef>
              <a:spcAft>
                <a:spcPts val="0"/>
              </a:spcAft>
              <a:buSzPts val="1400"/>
              <a:buChar char="■"/>
              <a:defRPr/>
            </a:lvl3pPr>
            <a:lvl4pPr indent="-317500" lvl="3" marL="1828800" rtl="0" algn="ctr">
              <a:lnSpc>
                <a:spcPct val="115000"/>
              </a:lnSpc>
              <a:spcBef>
                <a:spcPts val="1600"/>
              </a:spcBef>
              <a:spcAft>
                <a:spcPts val="0"/>
              </a:spcAft>
              <a:buSzPts val="1400"/>
              <a:buChar char="●"/>
              <a:defRPr/>
            </a:lvl4pPr>
            <a:lvl5pPr indent="-317500" lvl="4" marL="2286000" rtl="0" algn="ctr">
              <a:lnSpc>
                <a:spcPct val="115000"/>
              </a:lnSpc>
              <a:spcBef>
                <a:spcPts val="1600"/>
              </a:spcBef>
              <a:spcAft>
                <a:spcPts val="0"/>
              </a:spcAft>
              <a:buSzPts val="1400"/>
              <a:buChar char="○"/>
              <a:defRPr/>
            </a:lvl5pPr>
            <a:lvl6pPr indent="-317500" lvl="5" marL="2743200" rtl="0" algn="ctr">
              <a:lnSpc>
                <a:spcPct val="115000"/>
              </a:lnSpc>
              <a:spcBef>
                <a:spcPts val="1600"/>
              </a:spcBef>
              <a:spcAft>
                <a:spcPts val="0"/>
              </a:spcAft>
              <a:buSzPts val="1400"/>
              <a:buChar char="■"/>
              <a:defRPr/>
            </a:lvl6pPr>
            <a:lvl7pPr indent="-317500" lvl="6" marL="3200400" rtl="0" algn="ctr">
              <a:lnSpc>
                <a:spcPct val="115000"/>
              </a:lnSpc>
              <a:spcBef>
                <a:spcPts val="1600"/>
              </a:spcBef>
              <a:spcAft>
                <a:spcPts val="0"/>
              </a:spcAft>
              <a:buSzPts val="1400"/>
              <a:buChar char="●"/>
              <a:defRPr/>
            </a:lvl7pPr>
            <a:lvl8pPr indent="-317500" lvl="7" marL="3657600" rtl="0" algn="ctr">
              <a:lnSpc>
                <a:spcPct val="115000"/>
              </a:lnSpc>
              <a:spcBef>
                <a:spcPts val="1600"/>
              </a:spcBef>
              <a:spcAft>
                <a:spcPts val="0"/>
              </a:spcAft>
              <a:buSzPts val="1400"/>
              <a:buChar char="○"/>
              <a:defRPr/>
            </a:lvl8pPr>
            <a:lvl9pPr indent="-317500" lvl="8" marL="4114800" rtl="0" algn="ctr">
              <a:lnSpc>
                <a:spcPct val="115000"/>
              </a:lnSpc>
              <a:spcBef>
                <a:spcPts val="1600"/>
              </a:spcBef>
              <a:spcAft>
                <a:spcPts val="160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3"/>
          <p:cNvSpPr/>
          <p:nvPr/>
        </p:nvSpPr>
        <p:spPr>
          <a:xfrm>
            <a:off x="0" y="0"/>
            <a:ext cx="9144000" cy="767400"/>
          </a:xfrm>
          <a:prstGeom prst="rect">
            <a:avLst/>
          </a:prstGeom>
          <a:solidFill>
            <a:srgbClr val="1C1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Mono"/>
              <a:ea typeface="Roboto Mono"/>
              <a:cs typeface="Roboto Mono"/>
              <a:sym typeface="Roboto Mono"/>
            </a:endParaRPr>
          </a:p>
        </p:txBody>
      </p:sp>
      <p:sp>
        <p:nvSpPr>
          <p:cNvPr id="16" name="Google Shape;16;p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Roboto"/>
              <a:buChar char="●"/>
              <a:defRPr>
                <a:latin typeface="Roboto"/>
                <a:ea typeface="Roboto"/>
                <a:cs typeface="Roboto"/>
                <a:sym typeface="Roboto"/>
              </a:defRPr>
            </a:lvl1pPr>
            <a:lvl2pPr indent="-317500" lvl="1" marL="914400" rtl="0">
              <a:spcBef>
                <a:spcPts val="1600"/>
              </a:spcBef>
              <a:spcAft>
                <a:spcPts val="0"/>
              </a:spcAft>
              <a:buSzPts val="1400"/>
              <a:buFont typeface="Roboto"/>
              <a:buChar char="○"/>
              <a:defRPr>
                <a:latin typeface="Roboto"/>
                <a:ea typeface="Roboto"/>
                <a:cs typeface="Roboto"/>
                <a:sym typeface="Roboto"/>
              </a:defRPr>
            </a:lvl2pPr>
            <a:lvl3pPr indent="-317500" lvl="2" marL="1371600" rtl="0">
              <a:spcBef>
                <a:spcPts val="1600"/>
              </a:spcBef>
              <a:spcAft>
                <a:spcPts val="0"/>
              </a:spcAft>
              <a:buSzPts val="1400"/>
              <a:buFont typeface="Roboto"/>
              <a:buChar char="■"/>
              <a:defRPr>
                <a:latin typeface="Roboto"/>
                <a:ea typeface="Roboto"/>
                <a:cs typeface="Roboto"/>
                <a:sym typeface="Roboto"/>
              </a:defRPr>
            </a:lvl3pPr>
            <a:lvl4pPr indent="-317500" lvl="3" marL="1828800" rtl="0">
              <a:spcBef>
                <a:spcPts val="1600"/>
              </a:spcBef>
              <a:spcAft>
                <a:spcPts val="0"/>
              </a:spcAft>
              <a:buSzPts val="1400"/>
              <a:buFont typeface="Roboto"/>
              <a:buChar char="●"/>
              <a:defRPr>
                <a:latin typeface="Roboto"/>
                <a:ea typeface="Roboto"/>
                <a:cs typeface="Roboto"/>
                <a:sym typeface="Roboto"/>
              </a:defRPr>
            </a:lvl4pPr>
            <a:lvl5pPr indent="-317500" lvl="4" marL="2286000" rtl="0">
              <a:spcBef>
                <a:spcPts val="1600"/>
              </a:spcBef>
              <a:spcAft>
                <a:spcPts val="0"/>
              </a:spcAft>
              <a:buSzPts val="1400"/>
              <a:buFont typeface="Roboto"/>
              <a:buChar char="○"/>
              <a:defRPr>
                <a:latin typeface="Roboto"/>
                <a:ea typeface="Roboto"/>
                <a:cs typeface="Roboto"/>
                <a:sym typeface="Roboto"/>
              </a:defRPr>
            </a:lvl5pPr>
            <a:lvl6pPr indent="-317500" lvl="5" marL="2743200" rtl="0">
              <a:spcBef>
                <a:spcPts val="1600"/>
              </a:spcBef>
              <a:spcAft>
                <a:spcPts val="0"/>
              </a:spcAft>
              <a:buSzPts val="1400"/>
              <a:buFont typeface="Roboto"/>
              <a:buChar char="■"/>
              <a:defRPr>
                <a:latin typeface="Roboto"/>
                <a:ea typeface="Roboto"/>
                <a:cs typeface="Roboto"/>
                <a:sym typeface="Roboto"/>
              </a:defRPr>
            </a:lvl6pPr>
            <a:lvl7pPr indent="-317500" lvl="6" marL="3200400" rtl="0">
              <a:spcBef>
                <a:spcPts val="1600"/>
              </a:spcBef>
              <a:spcAft>
                <a:spcPts val="0"/>
              </a:spcAft>
              <a:buSzPts val="1400"/>
              <a:buFont typeface="Roboto"/>
              <a:buChar char="●"/>
              <a:defRPr>
                <a:latin typeface="Roboto"/>
                <a:ea typeface="Roboto"/>
                <a:cs typeface="Roboto"/>
                <a:sym typeface="Roboto"/>
              </a:defRPr>
            </a:lvl7pPr>
            <a:lvl8pPr indent="-317500" lvl="7" marL="3657600" rtl="0">
              <a:spcBef>
                <a:spcPts val="1600"/>
              </a:spcBef>
              <a:spcAft>
                <a:spcPts val="0"/>
              </a:spcAft>
              <a:buSzPts val="1400"/>
              <a:buFont typeface="Roboto"/>
              <a:buChar char="○"/>
              <a:defRPr>
                <a:latin typeface="Roboto"/>
                <a:ea typeface="Roboto"/>
                <a:cs typeface="Roboto"/>
                <a:sym typeface="Roboto"/>
              </a:defRPr>
            </a:lvl8pPr>
            <a:lvl9pPr indent="-317500" lvl="8" marL="4114800" rtl="0">
              <a:spcBef>
                <a:spcPts val="1600"/>
              </a:spcBef>
              <a:spcAft>
                <a:spcPts val="1600"/>
              </a:spcAft>
              <a:buSzPts val="1400"/>
              <a:buFont typeface="Roboto"/>
              <a:buChar char="■"/>
              <a:defRPr>
                <a:latin typeface="Roboto"/>
                <a:ea typeface="Roboto"/>
                <a:cs typeface="Roboto"/>
                <a:sym typeface="Roboto"/>
              </a:defRPr>
            </a:lvl9pPr>
          </a:lstStyle>
          <a:p/>
        </p:txBody>
      </p:sp>
      <p:sp>
        <p:nvSpPr>
          <p:cNvPr id="17" name="Google Shape;17;p3"/>
          <p:cNvSpPr/>
          <p:nvPr/>
        </p:nvSpPr>
        <p:spPr>
          <a:xfrm>
            <a:off x="0" y="767400"/>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4"/>
          <p:cNvSpPr/>
          <p:nvPr/>
        </p:nvSpPr>
        <p:spPr>
          <a:xfrm>
            <a:off x="0" y="0"/>
            <a:ext cx="9144000" cy="767400"/>
          </a:xfrm>
          <a:prstGeom prst="rect">
            <a:avLst/>
          </a:prstGeom>
          <a:solidFill>
            <a:srgbClr val="1C1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767400"/>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4" name="Google Shape;24;p4"/>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5"/>
          <p:cNvSpPr/>
          <p:nvPr/>
        </p:nvSpPr>
        <p:spPr>
          <a:xfrm>
            <a:off x="0" y="0"/>
            <a:ext cx="9144000" cy="767400"/>
          </a:xfrm>
          <a:prstGeom prst="rect">
            <a:avLst/>
          </a:prstGeom>
          <a:solidFill>
            <a:srgbClr val="1C1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p:nvPr/>
        </p:nvSpPr>
        <p:spPr>
          <a:xfrm>
            <a:off x="0" y="767400"/>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6"/>
          <p:cNvSpPr txBox="1"/>
          <p:nvPr>
            <p:ph idx="1" type="body"/>
          </p:nvPr>
        </p:nvSpPr>
        <p:spPr>
          <a:xfrm>
            <a:off x="298450" y="11510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6"/>
          <p:cNvSpPr/>
          <p:nvPr/>
        </p:nvSpPr>
        <p:spPr>
          <a:xfrm>
            <a:off x="0" y="0"/>
            <a:ext cx="9144000" cy="767400"/>
          </a:xfrm>
          <a:prstGeom prst="rect">
            <a:avLst/>
          </a:prstGeom>
          <a:solidFill>
            <a:srgbClr val="1C1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6"/>
          <p:cNvSpPr/>
          <p:nvPr/>
        </p:nvSpPr>
        <p:spPr>
          <a:xfrm>
            <a:off x="0" y="767400"/>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7"/>
          <p:cNvSpPr/>
          <p:nvPr/>
        </p:nvSpPr>
        <p:spPr>
          <a:xfrm>
            <a:off x="0" y="0"/>
            <a:ext cx="9144000" cy="3576600"/>
          </a:xfrm>
          <a:prstGeom prst="rect">
            <a:avLst/>
          </a:prstGeom>
          <a:solidFill>
            <a:srgbClr val="1C1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7"/>
          <p:cNvSpPr txBox="1"/>
          <p:nvPr>
            <p:ph type="title"/>
          </p:nvPr>
        </p:nvSpPr>
        <p:spPr>
          <a:xfrm>
            <a:off x="490250" y="450150"/>
            <a:ext cx="6367800" cy="30960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7" name="Google Shape;37;p7"/>
          <p:cNvSpPr/>
          <p:nvPr/>
        </p:nvSpPr>
        <p:spPr>
          <a:xfrm>
            <a:off x="-26525" y="3576475"/>
            <a:ext cx="9144000" cy="25200"/>
          </a:xfrm>
          <a:prstGeom prst="rect">
            <a:avLst/>
          </a:prstGeom>
          <a:solidFill>
            <a:srgbClr val="EB3C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8"/>
          <p:cNvSpPr/>
          <p:nvPr/>
        </p:nvSpPr>
        <p:spPr>
          <a:xfrm>
            <a:off x="4572000" y="0"/>
            <a:ext cx="4572000" cy="5143500"/>
          </a:xfrm>
          <a:prstGeom prst="rect">
            <a:avLst/>
          </a:prstGeom>
          <a:solidFill>
            <a:srgbClr val="333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3354B"/>
              </a:solidFill>
            </a:endParaRPr>
          </a:p>
        </p:txBody>
      </p:sp>
      <p:sp>
        <p:nvSpPr>
          <p:cNvPr id="40" name="Google Shape;40;p8"/>
          <p:cNvSpPr/>
          <p:nvPr/>
        </p:nvSpPr>
        <p:spPr>
          <a:xfrm>
            <a:off x="0" y="0"/>
            <a:ext cx="4572000" cy="2834100"/>
          </a:xfrm>
          <a:prstGeom prst="rect">
            <a:avLst/>
          </a:prstGeom>
          <a:solidFill>
            <a:srgbClr val="1C1E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txBox="1"/>
          <p:nvPr>
            <p:ph type="title"/>
          </p:nvPr>
        </p:nvSpPr>
        <p:spPr>
          <a:xfrm>
            <a:off x="265500" y="238625"/>
            <a:ext cx="4115700" cy="2476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2" name="Google Shape;42;p8"/>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3" name="Google Shape;43;p8"/>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4" name="Google Shape;44;p8"/>
          <p:cNvSpPr/>
          <p:nvPr/>
        </p:nvSpPr>
        <p:spPr>
          <a:xfrm>
            <a:off x="0" y="2834125"/>
            <a:ext cx="4572000" cy="25200"/>
          </a:xfrm>
          <a:prstGeom prst="rect">
            <a:avLst/>
          </a:prstGeom>
          <a:solidFill>
            <a:srgbClr val="EB3C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8"/>
          <p:cNvSpPr/>
          <p:nvPr/>
        </p:nvSpPr>
        <p:spPr>
          <a:xfrm rot="5400000">
            <a:off x="2000700" y="2559600"/>
            <a:ext cx="5143500" cy="24300"/>
          </a:xfrm>
          <a:prstGeom prst="rect">
            <a:avLst/>
          </a:prstGeom>
          <a:solidFill>
            <a:srgbClr val="EB3C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9"/>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400"/>
              <a:buNone/>
              <a:defRPr/>
            </a:lvl1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 name="Google Shape;50;p10"/>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11" Type="http://schemas.openxmlformats.org/officeDocument/2006/relationships/theme" Target="../theme/theme1.xml"/><Relationship Id="rId10" Type="http://schemas.openxmlformats.org/officeDocument/2006/relationships/slideLayout" Target="../slideLayouts/slideLayout20.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33354B"/>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63250" y="95600"/>
            <a:ext cx="7417500" cy="576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09CECE"/>
              </a:buClr>
              <a:buSzPts val="2800"/>
              <a:buFont typeface="Roboto Mono"/>
              <a:buNone/>
              <a:defRPr b="1" sz="2800">
                <a:solidFill>
                  <a:srgbClr val="09CECE"/>
                </a:solidFill>
                <a:latin typeface="Roboto Mono"/>
                <a:ea typeface="Roboto Mono"/>
                <a:cs typeface="Roboto Mono"/>
                <a:sym typeface="Roboto Mono"/>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1pPr>
            <a:lvl2pPr indent="-317500" lvl="1" marL="914400" rtl="0">
              <a:lnSpc>
                <a:spcPct val="115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2pPr>
            <a:lvl3pPr indent="-317500" lvl="2" marL="1371600" rtl="0">
              <a:lnSpc>
                <a:spcPct val="115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3pPr>
            <a:lvl4pPr indent="-317500" lvl="3" marL="1828800" rtl="0">
              <a:lnSpc>
                <a:spcPct val="115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4pPr>
            <a:lvl5pPr indent="-317500" lvl="4" marL="2286000" rtl="0">
              <a:lnSpc>
                <a:spcPct val="115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5pPr>
            <a:lvl6pPr indent="-317500" lvl="5" marL="2743200" rtl="0">
              <a:lnSpc>
                <a:spcPct val="115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6pPr>
            <a:lvl7pPr indent="-317500" lvl="6" marL="3200400" rtl="0">
              <a:lnSpc>
                <a:spcPct val="115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7pPr>
            <a:lvl8pPr indent="-317500" lvl="7" marL="3657600" rtl="0">
              <a:lnSpc>
                <a:spcPct val="115000"/>
              </a:lnSpc>
              <a:spcBef>
                <a:spcPts val="1600"/>
              </a:spcBef>
              <a:spcAft>
                <a:spcPts val="0"/>
              </a:spcAft>
              <a:buClr>
                <a:schemeClr val="lt1"/>
              </a:buClr>
              <a:buSzPts val="1400"/>
              <a:buFont typeface="Roboto"/>
              <a:buChar char="○"/>
              <a:defRPr>
                <a:solidFill>
                  <a:schemeClr val="lt1"/>
                </a:solidFill>
                <a:latin typeface="Roboto"/>
                <a:ea typeface="Roboto"/>
                <a:cs typeface="Roboto"/>
                <a:sym typeface="Roboto"/>
              </a:defRPr>
            </a:lvl8pPr>
            <a:lvl9pPr indent="-317500" lvl="8" marL="4114800" rtl="0">
              <a:lnSpc>
                <a:spcPct val="115000"/>
              </a:lnSpc>
              <a:spcBef>
                <a:spcPts val="1600"/>
              </a:spcBef>
              <a:spcAft>
                <a:spcPts val="1600"/>
              </a:spcAft>
              <a:buClr>
                <a:schemeClr val="lt1"/>
              </a:buClr>
              <a:buSzPts val="1400"/>
              <a:buFont typeface="Roboto"/>
              <a:buChar char="■"/>
              <a:defRPr>
                <a:solidFill>
                  <a:schemeClr val="lt1"/>
                </a:solidFill>
                <a:latin typeface="Roboto"/>
                <a:ea typeface="Roboto"/>
                <a:cs typeface="Roboto"/>
                <a:sym typeface="Roboto"/>
              </a:defRPr>
            </a:lvl9pPr>
          </a:lstStyle>
          <a:p/>
        </p:txBody>
      </p:sp>
      <p:pic>
        <p:nvPicPr>
          <p:cNvPr id="8" name="Google Shape;8;p1"/>
          <p:cNvPicPr preferRelativeResize="0"/>
          <p:nvPr/>
        </p:nvPicPr>
        <p:blipFill>
          <a:blip r:embed="rId1">
            <a:alphaModFix/>
          </a:blip>
          <a:stretch>
            <a:fillRect/>
          </a:stretch>
        </p:blipFill>
        <p:spPr>
          <a:xfrm>
            <a:off x="7968174" y="4326475"/>
            <a:ext cx="1175825" cy="81702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33354B"/>
        </a:solidFill>
      </p:bgPr>
    </p:bg>
    <p:spTree>
      <p:nvGrpSpPr>
        <p:cNvPr id="52" name="Shape 52"/>
        <p:cNvGrpSpPr/>
        <p:nvPr/>
      </p:nvGrpSpPr>
      <p:grpSpPr>
        <a:xfrm>
          <a:off x="0" y="0"/>
          <a:ext cx="0" cy="0"/>
          <a:chOff x="0" y="0"/>
          <a:chExt cx="0" cy="0"/>
        </a:xfrm>
      </p:grpSpPr>
      <p:sp>
        <p:nvSpPr>
          <p:cNvPr id="53" name="Google Shape;53;p12"/>
          <p:cNvSpPr txBox="1"/>
          <p:nvPr>
            <p:ph type="title"/>
          </p:nvPr>
        </p:nvSpPr>
        <p:spPr>
          <a:xfrm>
            <a:off x="863250" y="95600"/>
            <a:ext cx="7417500" cy="5760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9CECE"/>
              </a:buClr>
              <a:buSzPts val="2800"/>
              <a:buFont typeface="Roboto Mono"/>
              <a:buNone/>
              <a:defRPr b="1" i="0" sz="2800" u="none" cap="none" strike="noStrike">
                <a:solidFill>
                  <a:srgbClr val="09CECE"/>
                </a:solidFill>
                <a:latin typeface="Roboto Mono"/>
                <a:ea typeface="Roboto Mono"/>
                <a:cs typeface="Roboto Mono"/>
                <a:sym typeface="Roboto Mono"/>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4" name="Google Shape;54;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1"/>
              </a:buClr>
              <a:buSzPts val="1400"/>
              <a:buFont typeface="Roboto"/>
              <a:buChar char="■"/>
              <a:defRPr b="0" i="0" sz="1400" u="none" cap="none" strike="noStrike">
                <a:solidFill>
                  <a:schemeClr val="lt1"/>
                </a:solidFill>
                <a:latin typeface="Roboto"/>
                <a:ea typeface="Roboto"/>
                <a:cs typeface="Roboto"/>
                <a:sym typeface="Roboto"/>
              </a:defRPr>
            </a:lvl9pPr>
          </a:lstStyle>
          <a:p/>
        </p:txBody>
      </p:sp>
      <p:pic>
        <p:nvPicPr>
          <p:cNvPr id="55" name="Google Shape;55;p12"/>
          <p:cNvPicPr preferRelativeResize="0"/>
          <p:nvPr/>
        </p:nvPicPr>
        <p:blipFill/>
        <p:spPr>
          <a:xfrm>
            <a:off x="7968174" y="4326475"/>
            <a:ext cx="1175825" cy="81702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github.com/trustedsec/social-engineer-toolkit" TargetMode="Externa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github.com/wifiphisher/wifiphisher" TargetMode="Externa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8.png"/><Relationship Id="rId4" Type="http://schemas.openxmlformats.org/officeDocument/2006/relationships/hyperlink" Target="http://www.shefesh.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searchisback.com/" TargetMode="External"/><Relationship Id="rId4" Type="http://schemas.openxmlformats.org/officeDocument/2006/relationships/hyperlink" Target="https://spoonbill.io/"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600"/>
              <a:t>Ethical Student Hackers</a:t>
            </a:r>
            <a:endParaRPr sz="4600"/>
          </a:p>
        </p:txBody>
      </p:sp>
      <p:sp>
        <p:nvSpPr>
          <p:cNvPr id="104" name="Google Shape;104;p2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Open Source Intelligence (OSINT)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32"/>
          <p:cNvPicPr preferRelativeResize="0"/>
          <p:nvPr/>
        </p:nvPicPr>
        <p:blipFill>
          <a:blip r:embed="rId3">
            <a:alphaModFix/>
          </a:blip>
          <a:stretch>
            <a:fillRect/>
          </a:stretch>
        </p:blipFill>
        <p:spPr>
          <a:xfrm>
            <a:off x="812300" y="887350"/>
            <a:ext cx="6910722" cy="41670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3"/>
          <p:cNvSpPr txBox="1"/>
          <p:nvPr>
            <p:ph idx="1" type="body"/>
          </p:nvPr>
        </p:nvSpPr>
        <p:spPr>
          <a:xfrm>
            <a:off x="311700" y="1152475"/>
            <a:ext cx="5066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Taking</a:t>
            </a:r>
            <a:r>
              <a:rPr lang="en-GB"/>
              <a:t> advantage of advanced search features on google to find vulnerables indexed websites.</a:t>
            </a:r>
            <a:endParaRPr/>
          </a:p>
          <a:p>
            <a:pPr indent="0" lvl="0" marL="0" rtl="0" algn="l">
              <a:spcBef>
                <a:spcPts val="1600"/>
              </a:spcBef>
              <a:spcAft>
                <a:spcPts val="0"/>
              </a:spcAft>
              <a:buNone/>
            </a:pPr>
            <a:r>
              <a:rPr lang="en-GB"/>
              <a:t>Examples:</a:t>
            </a:r>
            <a:endParaRPr/>
          </a:p>
          <a:p>
            <a:pPr indent="0" lvl="0" marL="0" rtl="0" algn="l">
              <a:spcBef>
                <a:spcPts val="1600"/>
              </a:spcBef>
              <a:spcAft>
                <a:spcPts val="0"/>
              </a:spcAft>
              <a:buNone/>
            </a:pPr>
            <a:r>
              <a:rPr lang="en-GB"/>
              <a:t>Intitle:’login’</a:t>
            </a:r>
            <a:endParaRPr/>
          </a:p>
          <a:p>
            <a:pPr indent="0" lvl="0" marL="0" rtl="0" algn="l">
              <a:spcBef>
                <a:spcPts val="1600"/>
              </a:spcBef>
              <a:spcAft>
                <a:spcPts val="0"/>
              </a:spcAft>
              <a:buNone/>
            </a:pPr>
            <a:r>
              <a:rPr lang="en-GB"/>
              <a:t>filetype:’.mp4’</a:t>
            </a:r>
            <a:endParaRPr/>
          </a:p>
          <a:p>
            <a:pPr indent="0" lvl="0" marL="0" rtl="0" algn="l">
              <a:spcBef>
                <a:spcPts val="1600"/>
              </a:spcBef>
              <a:spcAft>
                <a:spcPts val="0"/>
              </a:spcAft>
              <a:buNone/>
            </a:pPr>
            <a:r>
              <a:rPr lang="en-GB"/>
              <a:t>Find .env files, password files, etc.</a:t>
            </a:r>
            <a:endParaRPr/>
          </a:p>
          <a:p>
            <a:pPr indent="0" lvl="0" marL="0" rtl="0" algn="l">
              <a:spcBef>
                <a:spcPts val="1600"/>
              </a:spcBef>
              <a:spcAft>
                <a:spcPts val="0"/>
              </a:spcAft>
              <a:buNone/>
            </a:pPr>
            <a:r>
              <a:rPr lang="en-GB"/>
              <a:t>List of commands of exploit db</a:t>
            </a:r>
            <a:endParaRPr/>
          </a:p>
          <a:p>
            <a:pPr indent="0" lvl="0" marL="0" rtl="0" algn="l">
              <a:spcBef>
                <a:spcPts val="1600"/>
              </a:spcBef>
              <a:spcAft>
                <a:spcPts val="0"/>
              </a:spcAft>
              <a:buNone/>
            </a:pPr>
            <a:r>
              <a:rPr lang="en-GB" sz="1100">
                <a:solidFill>
                  <a:srgbClr val="FFFFFF"/>
                </a:solidFill>
                <a:highlight>
                  <a:srgbClr val="333333"/>
                </a:highlight>
                <a:latin typeface="Courier New"/>
                <a:ea typeface="Courier New"/>
                <a:cs typeface="Courier New"/>
                <a:sym typeface="Courier New"/>
              </a:rPr>
              <a:t>intitle:index.of jpg</a:t>
            </a:r>
            <a:endParaRPr sz="1100">
              <a:solidFill>
                <a:srgbClr val="FFFFFF"/>
              </a:solidFill>
              <a:highlight>
                <a:srgbClr val="333333"/>
              </a:highlight>
              <a:latin typeface="Courier New"/>
              <a:ea typeface="Courier New"/>
              <a:cs typeface="Courier New"/>
              <a:sym typeface="Courier New"/>
            </a:endParaRPr>
          </a:p>
          <a:p>
            <a:pPr indent="0" lvl="0" marL="0" rtl="0" algn="l">
              <a:spcBef>
                <a:spcPts val="1600"/>
              </a:spcBef>
              <a:spcAft>
                <a:spcPts val="0"/>
              </a:spcAft>
              <a:buNone/>
            </a:pPr>
            <a:r>
              <a:rPr lang="en-GB"/>
              <a:t>Finds sites image directories</a:t>
            </a:r>
            <a:endParaRPr/>
          </a:p>
          <a:p>
            <a:pPr indent="0" lvl="0" marL="0" rtl="0" algn="l">
              <a:spcBef>
                <a:spcPts val="1600"/>
              </a:spcBef>
              <a:spcAft>
                <a:spcPts val="1600"/>
              </a:spcAft>
              <a:buNone/>
            </a:pPr>
            <a:r>
              <a:t/>
            </a:r>
            <a:endParaRPr/>
          </a:p>
        </p:txBody>
      </p:sp>
      <p:sp>
        <p:nvSpPr>
          <p:cNvPr id="169" name="Google Shape;169;p33"/>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Google Dorks</a:t>
            </a:r>
            <a:endParaRPr/>
          </a:p>
        </p:txBody>
      </p:sp>
      <p:pic>
        <p:nvPicPr>
          <p:cNvPr id="170" name="Google Shape;170;p33"/>
          <p:cNvPicPr preferRelativeResize="0"/>
          <p:nvPr/>
        </p:nvPicPr>
        <p:blipFill>
          <a:blip r:embed="rId3">
            <a:alphaModFix/>
          </a:blip>
          <a:stretch>
            <a:fillRect/>
          </a:stretch>
        </p:blipFill>
        <p:spPr>
          <a:xfrm>
            <a:off x="6061450" y="969925"/>
            <a:ext cx="2866275" cy="2866275"/>
          </a:xfrm>
          <a:prstGeom prst="rect">
            <a:avLst/>
          </a:prstGeom>
          <a:noFill/>
          <a:ln>
            <a:noFill/>
          </a:ln>
        </p:spPr>
      </p:pic>
      <p:sp>
        <p:nvSpPr>
          <p:cNvPr id="171" name="Google Shape;171;p33"/>
          <p:cNvSpPr txBox="1"/>
          <p:nvPr/>
        </p:nvSpPr>
        <p:spPr>
          <a:xfrm>
            <a:off x="4079450" y="4404500"/>
            <a:ext cx="3909600" cy="6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000">
                <a:solidFill>
                  <a:srgbClr val="EB3C68"/>
                </a:solidFill>
                <a:latin typeface="Roboto"/>
                <a:ea typeface="Roboto"/>
                <a:cs typeface="Roboto"/>
                <a:sym typeface="Roboto"/>
              </a:rPr>
              <a:t>DON’T BREAK THE LAW</a:t>
            </a:r>
            <a:endParaRPr b="1" sz="2000">
              <a:solidFill>
                <a:srgbClr val="EB3C68"/>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34"/>
          <p:cNvPicPr preferRelativeResize="0"/>
          <p:nvPr/>
        </p:nvPicPr>
        <p:blipFill>
          <a:blip r:embed="rId3">
            <a:alphaModFix/>
          </a:blip>
          <a:stretch>
            <a:fillRect/>
          </a:stretch>
        </p:blipFill>
        <p:spPr>
          <a:xfrm>
            <a:off x="2054550" y="847025"/>
            <a:ext cx="4804058" cy="416699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5"/>
          <p:cNvSpPr txBox="1"/>
          <p:nvPr>
            <p:ph idx="1" type="body"/>
          </p:nvPr>
        </p:nvSpPr>
        <p:spPr>
          <a:xfrm>
            <a:off x="311700" y="1152475"/>
            <a:ext cx="8520600" cy="14907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GB" sz="1500"/>
              <a:t>Week In OSINT Blog: </a:t>
            </a:r>
            <a:r>
              <a:rPr lang="en-GB" sz="1500"/>
              <a:t>sector035.nl</a:t>
            </a:r>
            <a:endParaRPr sz="1500"/>
          </a:p>
          <a:p>
            <a:pPr indent="-323850" lvl="0" marL="457200" rtl="0" algn="l">
              <a:lnSpc>
                <a:spcPct val="150000"/>
              </a:lnSpc>
              <a:spcBef>
                <a:spcPts val="0"/>
              </a:spcBef>
              <a:spcAft>
                <a:spcPts val="0"/>
              </a:spcAft>
              <a:buSzPts val="1500"/>
              <a:buChar char="-"/>
            </a:pPr>
            <a:r>
              <a:rPr lang="en-GB" sz="1500"/>
              <a:t>OSINT Cheatsheets </a:t>
            </a:r>
            <a:endParaRPr sz="1500"/>
          </a:p>
          <a:p>
            <a:pPr indent="-323850" lvl="0" marL="457200" rtl="0" algn="l">
              <a:lnSpc>
                <a:spcPct val="150000"/>
              </a:lnSpc>
              <a:spcBef>
                <a:spcPts val="0"/>
              </a:spcBef>
              <a:spcAft>
                <a:spcPts val="0"/>
              </a:spcAft>
              <a:buSzPts val="1500"/>
              <a:buChar char="-"/>
            </a:pPr>
            <a:r>
              <a:rPr lang="en-GB" sz="1500"/>
              <a:t>Bellingcat, online news and guides</a:t>
            </a:r>
            <a:endParaRPr sz="1500"/>
          </a:p>
          <a:p>
            <a:pPr indent="-323850" lvl="1" marL="1371600" rtl="0" algn="l">
              <a:lnSpc>
                <a:spcPct val="150000"/>
              </a:lnSpc>
              <a:spcBef>
                <a:spcPts val="0"/>
              </a:spcBef>
              <a:spcAft>
                <a:spcPts val="0"/>
              </a:spcAft>
              <a:buSzPts val="1500"/>
              <a:buChar char="-"/>
            </a:pPr>
            <a:r>
              <a:rPr lang="en-GB" sz="1500"/>
              <a:t>https://www.bellingcat.com/category/resources/how-tos/?fwp_tags=osint</a:t>
            </a:r>
            <a:endParaRPr sz="1500"/>
          </a:p>
        </p:txBody>
      </p:sp>
      <p:sp>
        <p:nvSpPr>
          <p:cNvPr id="182" name="Google Shape;182;p35"/>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To Find Out More:</a:t>
            </a:r>
            <a:endParaRPr/>
          </a:p>
          <a:p>
            <a:pPr indent="0" lvl="0" marL="0" rtl="0" algn="ctr">
              <a:spcBef>
                <a:spcPts val="0"/>
              </a:spcBef>
              <a:spcAft>
                <a:spcPts val="0"/>
              </a:spcAft>
              <a:buNone/>
            </a:pPr>
            <a:r>
              <a:t/>
            </a:r>
            <a:endParaRPr/>
          </a:p>
        </p:txBody>
      </p:sp>
      <p:pic>
        <p:nvPicPr>
          <p:cNvPr id="183" name="Google Shape;183;p35"/>
          <p:cNvPicPr preferRelativeResize="0"/>
          <p:nvPr/>
        </p:nvPicPr>
        <p:blipFill>
          <a:blip r:embed="rId3">
            <a:alphaModFix/>
          </a:blip>
          <a:stretch>
            <a:fillRect/>
          </a:stretch>
        </p:blipFill>
        <p:spPr>
          <a:xfrm>
            <a:off x="1973700" y="2643130"/>
            <a:ext cx="4685799" cy="2500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a:t>T</a:t>
            </a:r>
            <a:r>
              <a:rPr lang="en-GB"/>
              <a:t>ricking someone into divulging information or taking action, usually through technology</a:t>
            </a:r>
            <a:endParaRPr/>
          </a:p>
          <a:p>
            <a:pPr indent="-317500" lvl="0" marL="457200" rtl="0" algn="l">
              <a:spcBef>
                <a:spcPts val="0"/>
              </a:spcBef>
              <a:spcAft>
                <a:spcPts val="0"/>
              </a:spcAft>
              <a:buSzPts val="1400"/>
              <a:buChar char="-"/>
            </a:pPr>
            <a:r>
              <a:rPr lang="en-GB"/>
              <a:t>Take advantage of a potential victim's natural tendencies and emotional reactions.</a:t>
            </a:r>
            <a:endParaRPr/>
          </a:p>
        </p:txBody>
      </p:sp>
      <p:sp>
        <p:nvSpPr>
          <p:cNvPr id="189" name="Google Shape;189;p36"/>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Social Engineering</a:t>
            </a:r>
            <a:endParaRPr/>
          </a:p>
        </p:txBody>
      </p:sp>
      <p:pic>
        <p:nvPicPr>
          <p:cNvPr descr="Social Engineering Attack Lifecycle" id="190" name="Google Shape;190;p36"/>
          <p:cNvPicPr preferRelativeResize="0"/>
          <p:nvPr/>
        </p:nvPicPr>
        <p:blipFill>
          <a:blip r:embed="rId3">
            <a:alphaModFix/>
          </a:blip>
          <a:stretch>
            <a:fillRect/>
          </a:stretch>
        </p:blipFill>
        <p:spPr>
          <a:xfrm>
            <a:off x="1935050" y="1776100"/>
            <a:ext cx="5351575" cy="3243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7"/>
          <p:cNvSpPr txBox="1"/>
          <p:nvPr>
            <p:ph idx="1" type="body"/>
          </p:nvPr>
        </p:nvSpPr>
        <p:spPr>
          <a:xfrm>
            <a:off x="311700" y="1152475"/>
            <a:ext cx="56214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i="1" lang="en-GB"/>
              <a:t>Someone at Microsoft said the weakest link in cybersecurity is </a:t>
            </a:r>
            <a:r>
              <a:rPr i="1" lang="en-GB" u="sng">
                <a:solidFill>
                  <a:srgbClr val="EB3C68"/>
                </a:solidFill>
              </a:rPr>
              <a:t>human</a:t>
            </a:r>
            <a:endParaRPr i="1" u="sng">
              <a:solidFill>
                <a:srgbClr val="EB3C68"/>
              </a:solidFill>
            </a:endParaRPr>
          </a:p>
          <a:p>
            <a:pPr indent="0" lvl="0" marL="0" rtl="0" algn="l">
              <a:lnSpc>
                <a:spcPct val="100000"/>
              </a:lnSpc>
              <a:spcBef>
                <a:spcPts val="1600"/>
              </a:spcBef>
              <a:spcAft>
                <a:spcPts val="0"/>
              </a:spcAft>
              <a:buNone/>
            </a:pPr>
            <a:r>
              <a:rPr lang="en-GB" sz="1500">
                <a:solidFill>
                  <a:srgbClr val="09CECE"/>
                </a:solidFill>
              </a:rPr>
              <a:t>Baiting</a:t>
            </a:r>
            <a:endParaRPr sz="1500">
              <a:solidFill>
                <a:srgbClr val="09CECE"/>
              </a:solidFill>
            </a:endParaRPr>
          </a:p>
          <a:p>
            <a:pPr indent="-317500" lvl="0" marL="457200" rtl="0" algn="l">
              <a:spcBef>
                <a:spcPts val="1600"/>
              </a:spcBef>
              <a:spcAft>
                <a:spcPts val="0"/>
              </a:spcAft>
              <a:buSzPts val="1400"/>
              <a:buChar char="-"/>
            </a:pPr>
            <a:r>
              <a:rPr lang="en-GB"/>
              <a:t>Promises an item or good to entice victims</a:t>
            </a:r>
            <a:endParaRPr/>
          </a:p>
          <a:p>
            <a:pPr indent="-317500" lvl="0" marL="457200" rtl="0" algn="l">
              <a:spcBef>
                <a:spcPts val="0"/>
              </a:spcBef>
              <a:spcAft>
                <a:spcPts val="0"/>
              </a:spcAft>
              <a:buSzPts val="1400"/>
              <a:buChar char="-"/>
            </a:pPr>
            <a:r>
              <a:rPr lang="en-GB"/>
              <a:t>Can be free music, movie download, torrent files</a:t>
            </a:r>
            <a:endParaRPr/>
          </a:p>
          <a:p>
            <a:pPr indent="-317500" lvl="0" marL="457200" rtl="0" algn="l">
              <a:spcBef>
                <a:spcPts val="0"/>
              </a:spcBef>
              <a:spcAft>
                <a:spcPts val="0"/>
              </a:spcAft>
              <a:buSzPts val="1400"/>
              <a:buChar char="-"/>
            </a:pPr>
            <a:r>
              <a:rPr lang="en-GB"/>
              <a:t>Also can be physical exploiting human curiosity</a:t>
            </a:r>
            <a:endParaRPr/>
          </a:p>
          <a:p>
            <a:pPr indent="-317500" lvl="1" marL="914400" rtl="0" algn="l">
              <a:lnSpc>
                <a:spcPct val="100000"/>
              </a:lnSpc>
              <a:spcBef>
                <a:spcPts val="0"/>
              </a:spcBef>
              <a:spcAft>
                <a:spcPts val="0"/>
              </a:spcAft>
              <a:buSzPts val="1400"/>
              <a:buChar char="-"/>
            </a:pPr>
            <a:r>
              <a:rPr lang="en-GB"/>
              <a:t>USB stick in the bathroom, office floor or lift</a:t>
            </a:r>
            <a:endParaRPr/>
          </a:p>
          <a:p>
            <a:pPr indent="0" lvl="0" marL="0" rtl="0" algn="l">
              <a:lnSpc>
                <a:spcPct val="100000"/>
              </a:lnSpc>
              <a:spcBef>
                <a:spcPts val="1600"/>
              </a:spcBef>
              <a:spcAft>
                <a:spcPts val="0"/>
              </a:spcAft>
              <a:buNone/>
            </a:pPr>
            <a:r>
              <a:rPr lang="en-GB" sz="1500">
                <a:solidFill>
                  <a:srgbClr val="09CECE"/>
                </a:solidFill>
              </a:rPr>
              <a:t>Quid Pro Quo</a:t>
            </a:r>
            <a:endParaRPr sz="1500">
              <a:solidFill>
                <a:srgbClr val="09CECE"/>
              </a:solidFill>
            </a:endParaRPr>
          </a:p>
          <a:p>
            <a:pPr indent="-317500" lvl="0" marL="457200" rtl="0" algn="l">
              <a:spcBef>
                <a:spcPts val="1600"/>
              </a:spcBef>
              <a:spcAft>
                <a:spcPts val="0"/>
              </a:spcAft>
              <a:buSzPts val="1400"/>
              <a:buChar char="-"/>
            </a:pPr>
            <a:r>
              <a:rPr lang="en-GB"/>
              <a:t>Similar to baiting, but it promises services</a:t>
            </a:r>
            <a:endParaRPr/>
          </a:p>
          <a:p>
            <a:pPr indent="-317500" lvl="0" marL="457200" rtl="0" algn="l">
              <a:spcBef>
                <a:spcPts val="0"/>
              </a:spcBef>
              <a:spcAft>
                <a:spcPts val="0"/>
              </a:spcAft>
              <a:buSzPts val="1400"/>
              <a:buChar char="-"/>
            </a:pPr>
            <a:r>
              <a:rPr lang="en-GB"/>
              <a:t>Impersonate to be an IT </a:t>
            </a:r>
            <a:r>
              <a:rPr lang="en-GB"/>
              <a:t>consultant</a:t>
            </a:r>
            <a:r>
              <a:rPr lang="en-GB"/>
              <a:t> or customer support trying to get </a:t>
            </a:r>
            <a:r>
              <a:rPr lang="en-GB"/>
              <a:t>credentials</a:t>
            </a:r>
            <a:r>
              <a:rPr lang="en-GB"/>
              <a:t> of victims</a:t>
            </a:r>
            <a:endParaRPr/>
          </a:p>
          <a:p>
            <a:pPr indent="-317500" lvl="0" marL="457200" rtl="0" algn="l">
              <a:spcBef>
                <a:spcPts val="0"/>
              </a:spcBef>
              <a:spcAft>
                <a:spcPts val="0"/>
              </a:spcAft>
              <a:buSzPts val="1400"/>
              <a:buChar char="-"/>
            </a:pPr>
            <a:r>
              <a:rPr lang="en-GB"/>
              <a:t>It can take a form of survey</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96" name="Google Shape;196;p37"/>
          <p:cNvSpPr txBox="1"/>
          <p:nvPr>
            <p:ph type="title"/>
          </p:nvPr>
        </p:nvSpPr>
        <p:spPr>
          <a:xfrm>
            <a:off x="336750" y="95700"/>
            <a:ext cx="8470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Baiting /  Quid Pro Quo</a:t>
            </a:r>
            <a:endParaRPr/>
          </a:p>
        </p:txBody>
      </p:sp>
      <p:pic>
        <p:nvPicPr>
          <p:cNvPr id="197" name="Google Shape;197;p37"/>
          <p:cNvPicPr preferRelativeResize="0"/>
          <p:nvPr/>
        </p:nvPicPr>
        <p:blipFill rotWithShape="1">
          <a:blip r:embed="rId3">
            <a:alphaModFix/>
          </a:blip>
          <a:srcRect b="17437" l="0" r="0" t="0"/>
          <a:stretch/>
        </p:blipFill>
        <p:spPr>
          <a:xfrm>
            <a:off x="5933100" y="1209688"/>
            <a:ext cx="2537200" cy="33019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8"/>
          <p:cNvSpPr txBox="1"/>
          <p:nvPr>
            <p:ph idx="1" type="body"/>
          </p:nvPr>
        </p:nvSpPr>
        <p:spPr>
          <a:xfrm>
            <a:off x="311700" y="1152475"/>
            <a:ext cx="5497500" cy="141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09CECE"/>
                </a:solidFill>
              </a:rPr>
              <a:t>Pretexting</a:t>
            </a:r>
            <a:endParaRPr sz="1500">
              <a:solidFill>
                <a:srgbClr val="09CECE"/>
              </a:solidFill>
            </a:endParaRPr>
          </a:p>
          <a:p>
            <a:pPr indent="-317500" lvl="0" marL="457200" rtl="0" algn="l">
              <a:spcBef>
                <a:spcPts val="1600"/>
              </a:spcBef>
              <a:spcAft>
                <a:spcPts val="0"/>
              </a:spcAft>
              <a:buSzPts val="1400"/>
              <a:buChar char="-"/>
            </a:pPr>
            <a:r>
              <a:rPr lang="en-GB"/>
              <a:t>Preys on human’s desire to trust</a:t>
            </a:r>
            <a:endParaRPr/>
          </a:p>
          <a:p>
            <a:pPr indent="-317500" lvl="0" marL="457200" rtl="0" algn="l">
              <a:spcBef>
                <a:spcPts val="0"/>
              </a:spcBef>
              <a:spcAft>
                <a:spcPts val="0"/>
              </a:spcAft>
              <a:buSzPts val="1400"/>
              <a:buChar char="-"/>
            </a:pPr>
            <a:r>
              <a:rPr lang="en-GB"/>
              <a:t>Requires a lot of research on the part of a scammer to make it plausible for the victim to believe </a:t>
            </a:r>
            <a:endParaRPr/>
          </a:p>
          <a:p>
            <a:pPr indent="-317500" lvl="0" marL="457200" rtl="0" algn="l">
              <a:spcBef>
                <a:spcPts val="0"/>
              </a:spcBef>
              <a:spcAft>
                <a:spcPts val="0"/>
              </a:spcAft>
              <a:buSzPts val="1400"/>
              <a:buChar char="-"/>
            </a:pPr>
            <a:r>
              <a:rPr lang="en-GB"/>
              <a:t>Pretends to be an employee from another branch, an auditor, or a new employee </a:t>
            </a:r>
            <a:endParaRPr/>
          </a:p>
          <a:p>
            <a:pPr indent="0" lvl="0" marL="0" rtl="0" algn="l">
              <a:spcBef>
                <a:spcPts val="1600"/>
              </a:spcBef>
              <a:spcAft>
                <a:spcPts val="1600"/>
              </a:spcAft>
              <a:buNone/>
            </a:pPr>
            <a:r>
              <a:t/>
            </a:r>
            <a:endParaRPr/>
          </a:p>
        </p:txBody>
      </p:sp>
      <p:sp>
        <p:nvSpPr>
          <p:cNvPr id="203" name="Google Shape;203;p38"/>
          <p:cNvSpPr txBox="1"/>
          <p:nvPr>
            <p:ph type="title"/>
          </p:nvPr>
        </p:nvSpPr>
        <p:spPr>
          <a:xfrm>
            <a:off x="336750" y="95700"/>
            <a:ext cx="8470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Pretexting / Vishing / Tailgating</a:t>
            </a:r>
            <a:endParaRPr/>
          </a:p>
        </p:txBody>
      </p:sp>
      <p:pic>
        <p:nvPicPr>
          <p:cNvPr descr="What is vishing? | NordVPN" id="204" name="Google Shape;204;p38"/>
          <p:cNvPicPr preferRelativeResize="0"/>
          <p:nvPr/>
        </p:nvPicPr>
        <p:blipFill>
          <a:blip r:embed="rId3">
            <a:alphaModFix/>
          </a:blip>
          <a:stretch>
            <a:fillRect/>
          </a:stretch>
        </p:blipFill>
        <p:spPr>
          <a:xfrm>
            <a:off x="5809225" y="1152475"/>
            <a:ext cx="2998025" cy="1686400"/>
          </a:xfrm>
          <a:prstGeom prst="rect">
            <a:avLst/>
          </a:prstGeom>
          <a:noFill/>
          <a:ln>
            <a:noFill/>
          </a:ln>
        </p:spPr>
      </p:pic>
      <p:sp>
        <p:nvSpPr>
          <p:cNvPr id="205" name="Google Shape;205;p38"/>
          <p:cNvSpPr txBox="1"/>
          <p:nvPr>
            <p:ph idx="1" type="body"/>
          </p:nvPr>
        </p:nvSpPr>
        <p:spPr>
          <a:xfrm>
            <a:off x="311700" y="2981850"/>
            <a:ext cx="8520600" cy="158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09CECE"/>
                </a:solidFill>
              </a:rPr>
              <a:t>Vishing</a:t>
            </a:r>
            <a:endParaRPr sz="1500">
              <a:solidFill>
                <a:srgbClr val="09CECE"/>
              </a:solidFill>
            </a:endParaRPr>
          </a:p>
          <a:p>
            <a:pPr indent="-317500" lvl="0" marL="457200" rtl="0" algn="l">
              <a:spcBef>
                <a:spcPts val="1600"/>
              </a:spcBef>
              <a:spcAft>
                <a:spcPts val="0"/>
              </a:spcAft>
              <a:buSzPts val="1400"/>
              <a:buChar char="-"/>
            </a:pPr>
            <a:r>
              <a:rPr lang="en-GB"/>
              <a:t>Same as phishing but over the phone</a:t>
            </a:r>
            <a:endParaRPr/>
          </a:p>
          <a:p>
            <a:pPr indent="0" lvl="0" marL="0" rtl="0" algn="l">
              <a:spcBef>
                <a:spcPts val="1600"/>
              </a:spcBef>
              <a:spcAft>
                <a:spcPts val="0"/>
              </a:spcAft>
              <a:buNone/>
            </a:pPr>
            <a:r>
              <a:rPr lang="en-GB" sz="1500">
                <a:solidFill>
                  <a:srgbClr val="09CECE"/>
                </a:solidFill>
              </a:rPr>
              <a:t>Tailgating</a:t>
            </a:r>
            <a:endParaRPr sz="1500">
              <a:solidFill>
                <a:srgbClr val="09CECE"/>
              </a:solidFill>
            </a:endParaRPr>
          </a:p>
          <a:p>
            <a:pPr indent="-317500" lvl="0" marL="457200" rtl="0" algn="l">
              <a:spcBef>
                <a:spcPts val="1600"/>
              </a:spcBef>
              <a:spcAft>
                <a:spcPts val="0"/>
              </a:spcAft>
              <a:buSzPts val="1400"/>
              <a:buChar char="-"/>
            </a:pPr>
            <a:r>
              <a:rPr lang="en-GB"/>
              <a:t>Used to gain access to a secure </a:t>
            </a:r>
            <a:r>
              <a:rPr lang="en-GB"/>
              <a:t>building</a:t>
            </a:r>
            <a:r>
              <a:rPr lang="en-GB"/>
              <a:t> by blending in</a:t>
            </a:r>
            <a:endParaRPr/>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The most common social engineering technique </a:t>
            </a:r>
            <a:endParaRPr sz="1500"/>
          </a:p>
          <a:p>
            <a:pPr indent="-317500" lvl="0" marL="457200" rtl="0" algn="l">
              <a:spcBef>
                <a:spcPts val="1600"/>
              </a:spcBef>
              <a:spcAft>
                <a:spcPts val="0"/>
              </a:spcAft>
              <a:buSzPts val="1400"/>
              <a:buChar char="-"/>
            </a:pPr>
            <a:r>
              <a:rPr lang="en-GB"/>
              <a:t>Obtain personal information such as names, addresses and Social Security Numbers.</a:t>
            </a:r>
            <a:endParaRPr/>
          </a:p>
          <a:p>
            <a:pPr indent="-317500" lvl="0" marL="457200" rtl="0" algn="l">
              <a:spcBef>
                <a:spcPts val="0"/>
              </a:spcBef>
              <a:spcAft>
                <a:spcPts val="0"/>
              </a:spcAft>
              <a:buSzPts val="1400"/>
              <a:buChar char="-"/>
            </a:pPr>
            <a:r>
              <a:rPr lang="en-GB"/>
              <a:t>Use shortened or misleading links that redirect users to suspicious websites that host phishing landing pages.</a:t>
            </a:r>
            <a:endParaRPr/>
          </a:p>
          <a:p>
            <a:pPr indent="-317500" lvl="0" marL="457200" rtl="0" algn="l">
              <a:spcBef>
                <a:spcPts val="0"/>
              </a:spcBef>
              <a:spcAft>
                <a:spcPts val="0"/>
              </a:spcAft>
              <a:buSzPts val="1400"/>
              <a:buChar char="-"/>
            </a:pPr>
            <a:r>
              <a:rPr lang="en-GB"/>
              <a:t>Incorporate threats, fear and a sense of urgency in an attempt to manipulate the user into responding quickly.</a:t>
            </a:r>
            <a:endParaRPr/>
          </a:p>
        </p:txBody>
      </p:sp>
      <p:sp>
        <p:nvSpPr>
          <p:cNvPr id="211" name="Google Shape;211;p39"/>
          <p:cNvSpPr txBox="1"/>
          <p:nvPr>
            <p:ph type="title"/>
          </p:nvPr>
        </p:nvSpPr>
        <p:spPr>
          <a:xfrm>
            <a:off x="336750" y="95700"/>
            <a:ext cx="8470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Phishing</a:t>
            </a:r>
            <a:endParaRPr/>
          </a:p>
        </p:txBody>
      </p:sp>
      <p:pic>
        <p:nvPicPr>
          <p:cNvPr id="212" name="Google Shape;212;p39"/>
          <p:cNvPicPr preferRelativeResize="0"/>
          <p:nvPr/>
        </p:nvPicPr>
        <p:blipFill>
          <a:blip r:embed="rId3">
            <a:alphaModFix/>
          </a:blip>
          <a:stretch>
            <a:fillRect/>
          </a:stretch>
        </p:blipFill>
        <p:spPr>
          <a:xfrm>
            <a:off x="2517538" y="3106601"/>
            <a:ext cx="4108924" cy="14622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18" name="Google Shape;218;p40"/>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Credential Harvester Attack</a:t>
            </a:r>
            <a:endParaRPr/>
          </a:p>
        </p:txBody>
      </p:sp>
      <p:pic>
        <p:nvPicPr>
          <p:cNvPr id="219" name="Google Shape;219;p40"/>
          <p:cNvPicPr preferRelativeResize="0"/>
          <p:nvPr/>
        </p:nvPicPr>
        <p:blipFill rotWithShape="1">
          <a:blip r:embed="rId3">
            <a:alphaModFix/>
          </a:blip>
          <a:srcRect b="6733" l="0" r="49995" t="5469"/>
          <a:stretch/>
        </p:blipFill>
        <p:spPr>
          <a:xfrm>
            <a:off x="1274575" y="1232400"/>
            <a:ext cx="6594826" cy="32565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1"/>
          <p:cNvSpPr txBox="1"/>
          <p:nvPr>
            <p:ph idx="1" type="body"/>
          </p:nvPr>
        </p:nvSpPr>
        <p:spPr>
          <a:xfrm>
            <a:off x="3595075" y="1152475"/>
            <a:ext cx="52371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a:t>Open source python tool aimed at penetration testing around social engineering</a:t>
            </a:r>
            <a:endParaRPr/>
          </a:p>
          <a:p>
            <a:pPr indent="-317500" lvl="0" marL="457200" rtl="0" algn="l">
              <a:spcBef>
                <a:spcPts val="0"/>
              </a:spcBef>
              <a:spcAft>
                <a:spcPts val="0"/>
              </a:spcAft>
              <a:buSzPts val="1400"/>
              <a:buChar char="-"/>
            </a:pPr>
            <a:r>
              <a:rPr lang="en-GB"/>
              <a:t>Installed on kali, can be installed on Linux and Mac machines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ctr">
              <a:spcBef>
                <a:spcPts val="1600"/>
              </a:spcBef>
              <a:spcAft>
                <a:spcPts val="0"/>
              </a:spcAft>
              <a:buNone/>
            </a:pPr>
            <a:r>
              <a:rPr lang="en-GB" u="sng">
                <a:solidFill>
                  <a:schemeClr val="hlink"/>
                </a:solidFill>
                <a:hlinkClick r:id="rId3"/>
              </a:rPr>
              <a:t>https://github.com/trustedsec/social-engineer-toolkit</a:t>
            </a:r>
            <a:endParaRPr/>
          </a:p>
          <a:p>
            <a:pPr indent="0" lvl="0" marL="0" rtl="0" algn="l">
              <a:spcBef>
                <a:spcPts val="1600"/>
              </a:spcBef>
              <a:spcAft>
                <a:spcPts val="1600"/>
              </a:spcAft>
              <a:buNone/>
            </a:pPr>
            <a:r>
              <a:t/>
            </a:r>
            <a:endParaRPr/>
          </a:p>
        </p:txBody>
      </p:sp>
      <p:sp>
        <p:nvSpPr>
          <p:cNvPr id="225" name="Google Shape;225;p41"/>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Social Engineering Toolkit (SET)</a:t>
            </a:r>
            <a:endParaRPr/>
          </a:p>
        </p:txBody>
      </p:sp>
      <p:pic>
        <p:nvPicPr>
          <p:cNvPr id="226" name="Google Shape;226;p41"/>
          <p:cNvPicPr preferRelativeResize="0"/>
          <p:nvPr/>
        </p:nvPicPr>
        <p:blipFill rotWithShape="1">
          <a:blip r:embed="rId4">
            <a:alphaModFix/>
          </a:blip>
          <a:srcRect b="20604" l="0" r="85571" t="12927"/>
          <a:stretch/>
        </p:blipFill>
        <p:spPr>
          <a:xfrm>
            <a:off x="311700" y="942238"/>
            <a:ext cx="2961427" cy="38368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a:t>The skills taught in these sessions allow identification and exploitation of security vulnerabilities in systems. We strive to give you a place to practice legally, and can point you to other places to practice. These skills should not be used on systems where you do not have explicit permission from the owner of the system. It is </a:t>
            </a:r>
            <a:r>
              <a:rPr lang="en-GB" u="sng">
                <a:solidFill>
                  <a:srgbClr val="EB3C68"/>
                </a:solidFill>
              </a:rPr>
              <a:t>VERY</a:t>
            </a:r>
            <a:r>
              <a:rPr lang="en-GB"/>
              <a:t> easy to end up in breach of relevant laws, and we can accept no responsibility for anything you do with the skills learnt here. </a:t>
            </a:r>
            <a:br>
              <a:rPr lang="en-GB"/>
            </a:br>
            <a:endParaRPr/>
          </a:p>
          <a:p>
            <a:pPr indent="-317500" lvl="0" marL="457200" rtl="0" algn="l">
              <a:spcBef>
                <a:spcPts val="0"/>
              </a:spcBef>
              <a:spcAft>
                <a:spcPts val="0"/>
              </a:spcAft>
              <a:buSzPts val="1400"/>
              <a:buChar char="●"/>
            </a:pPr>
            <a:r>
              <a:rPr lang="en-GB"/>
              <a:t>If we have reason to believe that you are utilising these skills against systems where you are not authorised you will be banned from our events, and if necessary the relevant authorities will be alerted. </a:t>
            </a:r>
            <a:br>
              <a:rPr lang="en-GB"/>
            </a:br>
            <a:endParaRPr/>
          </a:p>
          <a:p>
            <a:pPr indent="-317500" lvl="0" marL="457200" rtl="0" algn="l">
              <a:spcBef>
                <a:spcPts val="0"/>
              </a:spcBef>
              <a:spcAft>
                <a:spcPts val="0"/>
              </a:spcAft>
              <a:buSzPts val="1400"/>
              <a:buChar char="●"/>
            </a:pPr>
            <a:r>
              <a:rPr lang="en-GB"/>
              <a:t>Remember, if you have any doubts as to if something is legal or authorised, just don't do it until you are able to confirm you are allowed to.</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10" name="Google Shape;110;p24"/>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The Legal Bit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a:t>Tools that generate various payloads based on user-specific options</a:t>
            </a:r>
            <a:endParaRPr/>
          </a:p>
          <a:p>
            <a:pPr indent="-317500" lvl="0" marL="457200" rtl="0" algn="l">
              <a:spcBef>
                <a:spcPts val="0"/>
              </a:spcBef>
              <a:spcAft>
                <a:spcPts val="0"/>
              </a:spcAft>
              <a:buSzPts val="1400"/>
              <a:buChar char="-"/>
            </a:pPr>
            <a:r>
              <a:rPr lang="en-GB"/>
              <a:t>Automate the </a:t>
            </a:r>
            <a:r>
              <a:rPr lang="en-GB"/>
              <a:t>processes</a:t>
            </a:r>
            <a:r>
              <a:rPr lang="en-GB"/>
              <a:t> </a:t>
            </a:r>
            <a:r>
              <a:rPr lang="en-GB"/>
              <a:t>involved</a:t>
            </a:r>
            <a:r>
              <a:rPr lang="en-GB"/>
              <a:t> in working with Metasploit and msfvenom</a:t>
            </a:r>
            <a:endParaRPr/>
          </a:p>
          <a:p>
            <a:pPr indent="-317500" lvl="0" marL="457200" rtl="0" algn="l">
              <a:spcBef>
                <a:spcPts val="0"/>
              </a:spcBef>
              <a:spcAft>
                <a:spcPts val="0"/>
              </a:spcAft>
              <a:buSzPts val="1400"/>
              <a:buChar char="-"/>
            </a:pPr>
            <a:r>
              <a:rPr lang="en-GB"/>
              <a:t>Instructions with </a:t>
            </a:r>
            <a:r>
              <a:rPr lang="en-GB">
                <a:solidFill>
                  <a:srgbClr val="09CECE"/>
                </a:solidFill>
              </a:rPr>
              <a:t>msfpc -h</a:t>
            </a:r>
            <a:endParaRPr>
              <a:solidFill>
                <a:srgbClr val="09CECE"/>
              </a:solidFill>
            </a:endParaRPr>
          </a:p>
          <a:p>
            <a:pPr indent="0" lvl="0" marL="0" rtl="0" algn="l">
              <a:spcBef>
                <a:spcPts val="1600"/>
              </a:spcBef>
              <a:spcAft>
                <a:spcPts val="0"/>
              </a:spcAft>
              <a:buNone/>
            </a:pPr>
            <a:r>
              <a:rPr lang="en-GB"/>
              <a:t>Automatically generate a Windows reverse Meterpreter payload, using the IP address of the eth0 interface as the LHOST parameter.</a:t>
            </a:r>
            <a:endParaRPr/>
          </a:p>
          <a:p>
            <a:pPr indent="-317500" lvl="0" marL="457200" rtl="0" algn="l">
              <a:spcBef>
                <a:spcPts val="1600"/>
              </a:spcBef>
              <a:spcAft>
                <a:spcPts val="0"/>
              </a:spcAft>
              <a:buClr>
                <a:srgbClr val="09CECE"/>
              </a:buClr>
              <a:buSzPts val="1400"/>
              <a:buChar char="-"/>
            </a:pPr>
            <a:r>
              <a:rPr lang="en-GB">
                <a:solidFill>
                  <a:srgbClr val="09CECE"/>
                </a:solidFill>
              </a:rPr>
              <a:t>msfpc windows eth0 </a:t>
            </a:r>
            <a:endParaRPr>
              <a:solidFill>
                <a:srgbClr val="09CECE"/>
              </a:solidFill>
            </a:endParaRPr>
          </a:p>
          <a:p>
            <a:pPr indent="0" lvl="0" marL="0" rtl="0" algn="l">
              <a:spcBef>
                <a:spcPts val="1600"/>
              </a:spcBef>
              <a:spcAft>
                <a:spcPts val="0"/>
              </a:spcAft>
              <a:buNone/>
            </a:pPr>
            <a:r>
              <a:rPr lang="en-GB"/>
              <a:t>Semi-interactively create a Windows Meterpreter bind shell on port 5555.</a:t>
            </a:r>
            <a:endParaRPr/>
          </a:p>
          <a:p>
            <a:pPr indent="-317500" lvl="0" marL="457200" rtl="0" algn="l">
              <a:spcBef>
                <a:spcPts val="1600"/>
              </a:spcBef>
              <a:spcAft>
                <a:spcPts val="0"/>
              </a:spcAft>
              <a:buClr>
                <a:srgbClr val="09CECE"/>
              </a:buClr>
              <a:buSzPts val="1400"/>
              <a:buChar char="-"/>
            </a:pPr>
            <a:r>
              <a:rPr lang="en-GB">
                <a:solidFill>
                  <a:srgbClr val="09CECE"/>
                </a:solidFill>
              </a:rPr>
              <a:t>msfpc windows bind 5555 verbose</a:t>
            </a:r>
            <a:endParaRPr>
              <a:solidFill>
                <a:srgbClr val="09CECE"/>
              </a:solidFill>
            </a:endParaRPr>
          </a:p>
          <a:p>
            <a:pPr indent="-317500" lvl="0" marL="457200" rtl="0" algn="l">
              <a:spcBef>
                <a:spcPts val="0"/>
              </a:spcBef>
              <a:spcAft>
                <a:spcPts val="0"/>
              </a:spcAft>
              <a:buClr>
                <a:srgbClr val="09CECE"/>
              </a:buClr>
              <a:buSzPts val="1400"/>
              <a:buChar char="-"/>
            </a:pPr>
            <a:r>
              <a:rPr lang="en-GB">
                <a:solidFill>
                  <a:srgbClr val="09CECE"/>
                </a:solidFill>
              </a:rPr>
              <a:t>m</a:t>
            </a:r>
            <a:r>
              <a:rPr lang="en-GB">
                <a:solidFill>
                  <a:srgbClr val="09CECE"/>
                </a:solidFill>
              </a:rPr>
              <a:t>sfpc linux</a:t>
            </a:r>
            <a:endParaRPr>
              <a:solidFill>
                <a:srgbClr val="09CECE"/>
              </a:solidFill>
            </a:endParaRPr>
          </a:p>
          <a:p>
            <a:pPr indent="-317500" lvl="0" marL="457200" rtl="0" algn="l">
              <a:spcBef>
                <a:spcPts val="0"/>
              </a:spcBef>
              <a:spcAft>
                <a:spcPts val="0"/>
              </a:spcAft>
              <a:buClr>
                <a:srgbClr val="09CECE"/>
              </a:buClr>
              <a:buSzPts val="1400"/>
              <a:buChar char="-"/>
            </a:pPr>
            <a:r>
              <a:rPr lang="en-GB">
                <a:solidFill>
                  <a:srgbClr val="09CECE"/>
                </a:solidFill>
              </a:rPr>
              <a:t>m</a:t>
            </a:r>
            <a:r>
              <a:rPr lang="en-GB">
                <a:solidFill>
                  <a:srgbClr val="09CECE"/>
                </a:solidFill>
              </a:rPr>
              <a:t>sfpc apk</a:t>
            </a:r>
            <a:endParaRPr>
              <a:solidFill>
                <a:srgbClr val="09CECE"/>
              </a:solidFill>
            </a:endParaRPr>
          </a:p>
        </p:txBody>
      </p:sp>
      <p:sp>
        <p:nvSpPr>
          <p:cNvPr id="232" name="Google Shape;232;p42"/>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msfpc</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43"/>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Wifiphisher</a:t>
            </a:r>
            <a:endParaRPr/>
          </a:p>
        </p:txBody>
      </p:sp>
      <p:sp>
        <p:nvSpPr>
          <p:cNvPr id="238" name="Google Shape;238;p43"/>
          <p:cNvSpPr txBox="1"/>
          <p:nvPr>
            <p:ph idx="1" type="body"/>
          </p:nvPr>
        </p:nvSpPr>
        <p:spPr>
          <a:xfrm>
            <a:off x="2932675" y="1076275"/>
            <a:ext cx="6051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Need USB WiFi Adapter to use this tool… :(</a:t>
            </a:r>
            <a:endParaRPr/>
          </a:p>
          <a:p>
            <a:pPr indent="-317500" lvl="0" marL="457200" rtl="0" algn="l">
              <a:spcBef>
                <a:spcPts val="1600"/>
              </a:spcBef>
              <a:spcAft>
                <a:spcPts val="0"/>
              </a:spcAft>
              <a:buSzPts val="1400"/>
              <a:buChar char="-"/>
            </a:pPr>
            <a:r>
              <a:rPr lang="en-GB"/>
              <a:t>Achieve a man-in-the-middle position against wireless clients by performing targeted Wi-Fi association attacks</a:t>
            </a:r>
            <a:endParaRPr/>
          </a:p>
          <a:p>
            <a:pPr indent="-317500" lvl="0" marL="457200" rtl="0" algn="l">
              <a:spcBef>
                <a:spcPts val="0"/>
              </a:spcBef>
              <a:spcAft>
                <a:spcPts val="0"/>
              </a:spcAft>
              <a:buSzPts val="1400"/>
              <a:buChar char="-"/>
            </a:pPr>
            <a:r>
              <a:rPr lang="en-GB"/>
              <a:t>Mount victim-customized web phishing attacks against the connected clients in order to capture credentials (e.g. from third party login pages or WPA/WPA2 Pre-Shared Keys)</a:t>
            </a:r>
            <a:endParaRPr/>
          </a:p>
          <a:p>
            <a:pPr indent="-317500" lvl="0" marL="457200" rtl="0" algn="l">
              <a:spcBef>
                <a:spcPts val="0"/>
              </a:spcBef>
              <a:spcAft>
                <a:spcPts val="0"/>
              </a:spcAft>
              <a:buSzPts val="1400"/>
              <a:buChar char="-"/>
            </a:pPr>
            <a:r>
              <a:rPr lang="en-GB"/>
              <a:t>Infect the victim stations with malwares.</a:t>
            </a:r>
            <a:endParaRPr/>
          </a:p>
          <a:p>
            <a:pPr indent="0" lvl="0" marL="0" rtl="0" algn="l">
              <a:spcBef>
                <a:spcPts val="1600"/>
              </a:spcBef>
              <a:spcAft>
                <a:spcPts val="0"/>
              </a:spcAft>
              <a:buNone/>
            </a:pPr>
            <a:r>
              <a:rPr lang="en-GB"/>
              <a:t>Uses a number of techniques to obtain a man-in-the-middle position</a:t>
            </a:r>
            <a:endParaRPr/>
          </a:p>
          <a:p>
            <a:pPr indent="-317500" lvl="0" marL="457200" rtl="0" algn="l">
              <a:spcBef>
                <a:spcPts val="1600"/>
              </a:spcBef>
              <a:spcAft>
                <a:spcPts val="0"/>
              </a:spcAft>
              <a:buSzPts val="1400"/>
              <a:buChar char="-"/>
            </a:pPr>
            <a:r>
              <a:rPr lang="en-GB"/>
              <a:t>Evil Twin</a:t>
            </a:r>
            <a:endParaRPr/>
          </a:p>
          <a:p>
            <a:pPr indent="-317500" lvl="0" marL="457200" rtl="0" algn="l">
              <a:spcBef>
                <a:spcPts val="0"/>
              </a:spcBef>
              <a:spcAft>
                <a:spcPts val="0"/>
              </a:spcAft>
              <a:buSzPts val="1400"/>
              <a:buChar char="-"/>
            </a:pPr>
            <a:r>
              <a:rPr lang="en-GB"/>
              <a:t>KARMA</a:t>
            </a:r>
            <a:endParaRPr/>
          </a:p>
          <a:p>
            <a:pPr indent="-317500" lvl="0" marL="457200" rtl="0" algn="l">
              <a:spcBef>
                <a:spcPts val="0"/>
              </a:spcBef>
              <a:spcAft>
                <a:spcPts val="0"/>
              </a:spcAft>
              <a:buSzPts val="1400"/>
              <a:buChar char="-"/>
            </a:pPr>
            <a:r>
              <a:rPr lang="en-GB"/>
              <a:t>Beacons</a:t>
            </a:r>
            <a:endParaRPr/>
          </a:p>
          <a:p>
            <a:pPr indent="0" lvl="0" marL="0" rtl="0" algn="l">
              <a:spcBef>
                <a:spcPts val="1600"/>
              </a:spcBef>
              <a:spcAft>
                <a:spcPts val="0"/>
              </a:spcAft>
              <a:buNone/>
            </a:pPr>
            <a:r>
              <a:rPr lang="en-GB" u="sng">
                <a:solidFill>
                  <a:schemeClr val="hlink"/>
                </a:solidFill>
                <a:hlinkClick r:id="rId3"/>
              </a:rPr>
              <a:t>https://github.com/wifiphisher/wifiphisher</a:t>
            </a:r>
            <a:endParaRPr/>
          </a:p>
          <a:p>
            <a:pPr indent="0" lvl="0" marL="0" rtl="0" algn="l">
              <a:spcBef>
                <a:spcPts val="1600"/>
              </a:spcBef>
              <a:spcAft>
                <a:spcPts val="1600"/>
              </a:spcAft>
              <a:buNone/>
            </a:pPr>
            <a:r>
              <a:t/>
            </a:r>
            <a:endParaRPr/>
          </a:p>
        </p:txBody>
      </p:sp>
      <p:pic>
        <p:nvPicPr>
          <p:cNvPr id="239" name="Google Shape;239;p43"/>
          <p:cNvPicPr preferRelativeResize="0"/>
          <p:nvPr/>
        </p:nvPicPr>
        <p:blipFill>
          <a:blip r:embed="rId4">
            <a:alphaModFix/>
          </a:blip>
          <a:stretch>
            <a:fillRect/>
          </a:stretch>
        </p:blipFill>
        <p:spPr>
          <a:xfrm>
            <a:off x="304800" y="1192275"/>
            <a:ext cx="2475474" cy="3501598"/>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i="1" lang="en-GB" sz="1600"/>
              <a:t>-&gt; Use techniques covered together to find out about someone in the opposite group</a:t>
            </a:r>
            <a:endParaRPr b="1" i="1" sz="1600"/>
          </a:p>
        </p:txBody>
      </p:sp>
      <p:sp>
        <p:nvSpPr>
          <p:cNvPr id="245" name="Google Shape;245;p44"/>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OSINT CTF</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5"/>
          <p:cNvSpPr txBox="1"/>
          <p:nvPr>
            <p:ph type="title"/>
          </p:nvPr>
        </p:nvSpPr>
        <p:spPr>
          <a:xfrm>
            <a:off x="265500" y="238625"/>
            <a:ext cx="4115700" cy="2476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lang="en-GB"/>
              <a:t>Upcoming Sessions</a:t>
            </a:r>
            <a:endParaRPr/>
          </a:p>
        </p:txBody>
      </p:sp>
      <p:sp>
        <p:nvSpPr>
          <p:cNvPr id="251" name="Google Shape;251;p4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100"/>
              <a:buNone/>
            </a:pPr>
            <a:r>
              <a:rPr lang="en-GB"/>
              <a:t>What’s up next?</a:t>
            </a:r>
            <a:endParaRPr/>
          </a:p>
          <a:p>
            <a:pPr indent="0" lvl="0" marL="0" rtl="0" algn="ctr">
              <a:lnSpc>
                <a:spcPct val="100000"/>
              </a:lnSpc>
              <a:spcBef>
                <a:spcPts val="0"/>
              </a:spcBef>
              <a:spcAft>
                <a:spcPts val="0"/>
              </a:spcAft>
              <a:buSzPts val="2100"/>
              <a:buNone/>
            </a:pPr>
            <a:r>
              <a:rPr lang="en-GB" sz="1900">
                <a:solidFill>
                  <a:srgbClr val="EB3C68"/>
                </a:solidFill>
              </a:rPr>
              <a:t>www.shefesh.com/sessions</a:t>
            </a:r>
            <a:endParaRPr sz="1900">
              <a:solidFill>
                <a:srgbClr val="EB3C68"/>
              </a:solidFill>
            </a:endParaRPr>
          </a:p>
        </p:txBody>
      </p:sp>
      <p:sp>
        <p:nvSpPr>
          <p:cNvPr id="252" name="Google Shape;252;p4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1400"/>
              <a:buNone/>
            </a:pPr>
            <a:r>
              <a:rPr lang="en-GB"/>
              <a:t>30</a:t>
            </a:r>
            <a:r>
              <a:rPr baseline="30000" lang="en-GB"/>
              <a:t>th</a:t>
            </a:r>
            <a:r>
              <a:rPr lang="en-GB"/>
              <a:t> Nov – OSINT</a:t>
            </a:r>
            <a:endParaRPr/>
          </a:p>
          <a:p>
            <a:pPr indent="0" lvl="0" marL="0" rtl="0" algn="l">
              <a:lnSpc>
                <a:spcPct val="115000"/>
              </a:lnSpc>
              <a:spcBef>
                <a:spcPts val="1600"/>
              </a:spcBef>
              <a:spcAft>
                <a:spcPts val="0"/>
              </a:spcAft>
              <a:buSzPts val="1400"/>
              <a:buNone/>
            </a:pPr>
            <a:r>
              <a:rPr lang="en-GB"/>
              <a:t>7</a:t>
            </a:r>
            <a:r>
              <a:rPr baseline="30000" lang="en-GB"/>
              <a:t>th</a:t>
            </a:r>
            <a:r>
              <a:rPr lang="en-GB"/>
              <a:t> Dec – Hack the Box</a:t>
            </a:r>
            <a:endParaRPr/>
          </a:p>
          <a:p>
            <a:pPr indent="0" lvl="0" marL="0" rtl="0" algn="l">
              <a:lnSpc>
                <a:spcPct val="115000"/>
              </a:lnSpc>
              <a:spcBef>
                <a:spcPts val="1600"/>
              </a:spcBef>
              <a:spcAft>
                <a:spcPts val="0"/>
              </a:spcAft>
              <a:buSzPts val="1400"/>
              <a:buNone/>
            </a:pPr>
            <a:r>
              <a:rPr lang="en-GB"/>
              <a:t>14</a:t>
            </a:r>
            <a:r>
              <a:rPr baseline="30000" lang="en-GB"/>
              <a:t>th</a:t>
            </a:r>
            <a:r>
              <a:rPr lang="en-GB"/>
              <a:t> Dec – Xmas Session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6"/>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Any Questions?</a:t>
            </a:r>
            <a:endParaRPr/>
          </a:p>
        </p:txBody>
      </p:sp>
      <p:pic>
        <p:nvPicPr>
          <p:cNvPr id="258" name="Google Shape;258;p46"/>
          <p:cNvPicPr preferRelativeResize="0"/>
          <p:nvPr/>
        </p:nvPicPr>
        <p:blipFill>
          <a:blip r:embed="rId3">
            <a:alphaModFix/>
          </a:blip>
          <a:stretch>
            <a:fillRect/>
          </a:stretch>
        </p:blipFill>
        <p:spPr>
          <a:xfrm>
            <a:off x="2998650" y="1061775"/>
            <a:ext cx="3146700" cy="3146700"/>
          </a:xfrm>
          <a:prstGeom prst="rect">
            <a:avLst/>
          </a:prstGeom>
          <a:noFill/>
          <a:ln>
            <a:noFill/>
          </a:ln>
        </p:spPr>
      </p:pic>
      <p:sp>
        <p:nvSpPr>
          <p:cNvPr id="259" name="Google Shape;259;p46"/>
          <p:cNvSpPr txBox="1"/>
          <p:nvPr/>
        </p:nvSpPr>
        <p:spPr>
          <a:xfrm>
            <a:off x="1377450" y="4208475"/>
            <a:ext cx="6389100" cy="57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300" u="sng">
                <a:solidFill>
                  <a:schemeClr val="hlink"/>
                </a:solidFill>
                <a:latin typeface="Roboto"/>
                <a:ea typeface="Roboto"/>
                <a:cs typeface="Roboto"/>
                <a:sym typeface="Roboto"/>
                <a:hlinkClick r:id="rId4"/>
              </a:rPr>
              <a:t>www.shefesh.com</a:t>
            </a:r>
            <a:r>
              <a:rPr lang="en-GB" sz="2300">
                <a:solidFill>
                  <a:srgbClr val="EB3C68"/>
                </a:solidFill>
                <a:latin typeface="Roboto"/>
                <a:ea typeface="Roboto"/>
                <a:cs typeface="Roboto"/>
                <a:sym typeface="Roboto"/>
              </a:rPr>
              <a:t> </a:t>
            </a:r>
            <a:endParaRPr sz="2300">
              <a:solidFill>
                <a:srgbClr val="EB3C68"/>
              </a:solidFill>
              <a:latin typeface="Roboto"/>
              <a:ea typeface="Roboto"/>
              <a:cs typeface="Roboto"/>
              <a:sym typeface="Roboto"/>
            </a:endParaRPr>
          </a:p>
          <a:p>
            <a:pPr indent="0" lvl="0" marL="0" rtl="0" algn="l">
              <a:spcBef>
                <a:spcPts val="0"/>
              </a:spcBef>
              <a:spcAft>
                <a:spcPts val="0"/>
              </a:spcAft>
              <a:buNone/>
            </a:pPr>
            <a:r>
              <a:t/>
            </a:r>
            <a:endParaRPr sz="2300">
              <a:solidFill>
                <a:srgbClr val="EB3C68"/>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a:t>Before proceeding past this point you must read and agree to our Code of Conduct - this is a requirement from the University for us to operate as a society. </a:t>
            </a:r>
            <a:br>
              <a:rPr lang="en-GB"/>
            </a:br>
            <a:endParaRPr/>
          </a:p>
          <a:p>
            <a:pPr indent="-317500" lvl="0" marL="457200" rtl="0" algn="l">
              <a:spcBef>
                <a:spcPts val="0"/>
              </a:spcBef>
              <a:spcAft>
                <a:spcPts val="0"/>
              </a:spcAft>
              <a:buSzPts val="1400"/>
              <a:buChar char="●"/>
            </a:pPr>
            <a:r>
              <a:rPr lang="en-GB"/>
              <a:t>If you have any doubts or need anything clarified, please ask a member of the committee.</a:t>
            </a:r>
            <a:br>
              <a:rPr lang="en-GB"/>
            </a:br>
            <a:endParaRPr/>
          </a:p>
          <a:p>
            <a:pPr indent="-317500" lvl="0" marL="457200" rtl="0" algn="l">
              <a:spcBef>
                <a:spcPts val="0"/>
              </a:spcBef>
              <a:spcAft>
                <a:spcPts val="0"/>
              </a:spcAft>
              <a:buSzPts val="1400"/>
              <a:buChar char="●"/>
            </a:pPr>
            <a:r>
              <a:rPr lang="en-GB"/>
              <a:t>Breaching the Code of Conduct = immediate ejection and further consequences.</a:t>
            </a:r>
            <a:br>
              <a:rPr lang="en-GB"/>
            </a:br>
            <a:endParaRPr/>
          </a:p>
          <a:p>
            <a:pPr indent="-317500" lvl="0" marL="457200" rtl="0" algn="l">
              <a:spcBef>
                <a:spcPts val="0"/>
              </a:spcBef>
              <a:spcAft>
                <a:spcPts val="0"/>
              </a:spcAft>
              <a:buSzPts val="1400"/>
              <a:buChar char="●"/>
            </a:pPr>
            <a:r>
              <a:rPr lang="en-GB"/>
              <a:t>Code of Conduct can be found at </a:t>
            </a:r>
            <a:r>
              <a:rPr lang="en-GB">
                <a:solidFill>
                  <a:srgbClr val="EB3C68"/>
                </a:solidFill>
              </a:rPr>
              <a:t>https://shefesh.com/downloads/SESH%20Code%20of%20Conduct.pdf</a:t>
            </a:r>
            <a:endParaRPr/>
          </a:p>
        </p:txBody>
      </p:sp>
      <p:sp>
        <p:nvSpPr>
          <p:cNvPr id="116" name="Google Shape;116;p25"/>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Code of Conduct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O</a:t>
            </a:r>
            <a:r>
              <a:rPr lang="en-GB"/>
              <a:t>pen </a:t>
            </a:r>
            <a:r>
              <a:rPr b="1" lang="en-GB"/>
              <a:t>S</a:t>
            </a:r>
            <a:r>
              <a:rPr lang="en-GB"/>
              <a:t>ource </a:t>
            </a:r>
            <a:r>
              <a:rPr b="1" lang="en-GB"/>
              <a:t>Int</a:t>
            </a:r>
            <a:r>
              <a:rPr lang="en-GB"/>
              <a:t>elligence - collecting information about a person or group that is free for anyone to access on the internet (public twitters, blog posts, uploaded pictures) or otherwise (publications, phone books)</a:t>
            </a:r>
            <a:endParaRPr/>
          </a:p>
          <a:p>
            <a:pPr indent="0" lvl="0" marL="0" rtl="0" algn="l">
              <a:spcBef>
                <a:spcPts val="1600"/>
              </a:spcBef>
              <a:spcAft>
                <a:spcPts val="0"/>
              </a:spcAft>
              <a:buNone/>
            </a:pPr>
            <a:r>
              <a:t/>
            </a:r>
            <a:endParaRPr/>
          </a:p>
          <a:p>
            <a:pPr indent="0" lvl="0" marL="0" rtl="0" algn="l">
              <a:spcBef>
                <a:spcPts val="1600"/>
              </a:spcBef>
              <a:spcAft>
                <a:spcPts val="0"/>
              </a:spcAft>
              <a:buNone/>
            </a:pPr>
            <a:r>
              <a:rPr b="1" lang="en-GB"/>
              <a:t>Uses</a:t>
            </a:r>
            <a:endParaRPr b="1"/>
          </a:p>
          <a:p>
            <a:pPr indent="-323850" lvl="0" marL="457200" rtl="0" algn="l">
              <a:spcBef>
                <a:spcPts val="1600"/>
              </a:spcBef>
              <a:spcAft>
                <a:spcPts val="0"/>
              </a:spcAft>
              <a:buSzPts val="1500"/>
              <a:buChar char="-"/>
            </a:pPr>
            <a:r>
              <a:rPr lang="en-GB" sz="1500"/>
              <a:t>Cyber criminals </a:t>
            </a:r>
            <a:endParaRPr sz="1500"/>
          </a:p>
          <a:p>
            <a:pPr indent="-323850" lvl="0" marL="457200" rtl="0" algn="l">
              <a:spcBef>
                <a:spcPts val="0"/>
              </a:spcBef>
              <a:spcAft>
                <a:spcPts val="0"/>
              </a:spcAft>
              <a:buSzPts val="1500"/>
              <a:buChar char="-"/>
            </a:pPr>
            <a:r>
              <a:rPr lang="en-GB" sz="1500"/>
              <a:t>Cybersecurity defense</a:t>
            </a:r>
            <a:endParaRPr sz="1500"/>
          </a:p>
          <a:p>
            <a:pPr indent="-323850" lvl="0" marL="457200" rtl="0" algn="l">
              <a:spcBef>
                <a:spcPts val="0"/>
              </a:spcBef>
              <a:spcAft>
                <a:spcPts val="0"/>
              </a:spcAft>
              <a:buSzPts val="1500"/>
              <a:buChar char="-"/>
            </a:pPr>
            <a:r>
              <a:rPr lang="en-GB" sz="1500"/>
              <a:t>Marketing</a:t>
            </a:r>
            <a:endParaRPr sz="1500"/>
          </a:p>
        </p:txBody>
      </p:sp>
      <p:sp>
        <p:nvSpPr>
          <p:cNvPr id="122" name="Google Shape;122;p26"/>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OSINT - What is it?</a:t>
            </a:r>
            <a:endParaRPr/>
          </a:p>
        </p:txBody>
      </p:sp>
      <p:pic>
        <p:nvPicPr>
          <p:cNvPr id="123" name="Google Shape;123;p26"/>
          <p:cNvPicPr preferRelativeResize="0"/>
          <p:nvPr/>
        </p:nvPicPr>
        <p:blipFill>
          <a:blip r:embed="rId3">
            <a:alphaModFix/>
          </a:blip>
          <a:stretch>
            <a:fillRect/>
          </a:stretch>
        </p:blipFill>
        <p:spPr>
          <a:xfrm>
            <a:off x="5316800" y="2399025"/>
            <a:ext cx="2230851" cy="21698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7"/>
          <p:cNvSpPr txBox="1"/>
          <p:nvPr>
            <p:ph idx="1" type="body"/>
          </p:nvPr>
        </p:nvSpPr>
        <p:spPr>
          <a:xfrm>
            <a:off x="4413900" y="917950"/>
            <a:ext cx="4260300" cy="38625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SzPts val="1600"/>
              <a:buChar char="-"/>
            </a:pPr>
            <a:r>
              <a:rPr lang="en-GB" sz="1600"/>
              <a:t>Image Locations </a:t>
            </a:r>
            <a:endParaRPr sz="1600"/>
          </a:p>
          <a:p>
            <a:pPr indent="-330200" lvl="1" marL="914400" rtl="0" algn="l">
              <a:lnSpc>
                <a:spcPct val="100000"/>
              </a:lnSpc>
              <a:spcBef>
                <a:spcPts val="0"/>
              </a:spcBef>
              <a:spcAft>
                <a:spcPts val="0"/>
              </a:spcAft>
              <a:buSzPts val="1600"/>
              <a:buChar char="-"/>
            </a:pPr>
            <a:r>
              <a:rPr lang="en-GB" sz="1500">
                <a:solidFill>
                  <a:srgbClr val="FFFFFF"/>
                </a:solidFill>
                <a:latin typeface="Arial"/>
                <a:ea typeface="Arial"/>
                <a:cs typeface="Arial"/>
                <a:sym typeface="Arial"/>
              </a:rPr>
              <a:t>Jeffrey's Image Metadata Viewer</a:t>
            </a:r>
            <a:endParaRPr sz="1500">
              <a:solidFill>
                <a:srgbClr val="FFFFFF"/>
              </a:solidFill>
              <a:latin typeface="Arial"/>
              <a:ea typeface="Arial"/>
              <a:cs typeface="Arial"/>
              <a:sym typeface="Arial"/>
            </a:endParaRPr>
          </a:p>
          <a:p>
            <a:pPr indent="-323850" lvl="1" marL="914400" rtl="0" algn="l">
              <a:lnSpc>
                <a:spcPct val="100000"/>
              </a:lnSpc>
              <a:spcBef>
                <a:spcPts val="0"/>
              </a:spcBef>
              <a:spcAft>
                <a:spcPts val="0"/>
              </a:spcAft>
              <a:buClr>
                <a:srgbClr val="FFFFFF"/>
              </a:buClr>
              <a:buSzPts val="1500"/>
              <a:buFont typeface="Arial"/>
              <a:buChar char="-"/>
            </a:pPr>
            <a:r>
              <a:rPr lang="en-GB" sz="1500">
                <a:solidFill>
                  <a:srgbClr val="FFFFFF"/>
                </a:solidFill>
                <a:latin typeface="Arial"/>
                <a:ea typeface="Arial"/>
                <a:cs typeface="Arial"/>
                <a:sym typeface="Arial"/>
              </a:rPr>
              <a:t>Reverse Image Search</a:t>
            </a:r>
            <a:endParaRPr sz="1500">
              <a:solidFill>
                <a:srgbClr val="FFFFFF"/>
              </a:solidFill>
              <a:latin typeface="Arial"/>
              <a:ea typeface="Arial"/>
              <a:cs typeface="Arial"/>
              <a:sym typeface="Arial"/>
            </a:endParaRPr>
          </a:p>
          <a:p>
            <a:pPr indent="0" lvl="0" marL="914400" rtl="0" algn="l">
              <a:lnSpc>
                <a:spcPct val="100000"/>
              </a:lnSpc>
              <a:spcBef>
                <a:spcPts val="0"/>
              </a:spcBef>
              <a:spcAft>
                <a:spcPts val="0"/>
              </a:spcAft>
              <a:buNone/>
            </a:pPr>
            <a:r>
              <a:t/>
            </a:r>
            <a:endParaRPr sz="1500">
              <a:solidFill>
                <a:srgbClr val="FFFFFF"/>
              </a:solidFill>
              <a:latin typeface="Arial"/>
              <a:ea typeface="Arial"/>
              <a:cs typeface="Arial"/>
              <a:sym typeface="Arial"/>
            </a:endParaRPr>
          </a:p>
          <a:p>
            <a:pPr indent="-330200" lvl="0" marL="457200" rtl="0" algn="l">
              <a:lnSpc>
                <a:spcPct val="100000"/>
              </a:lnSpc>
              <a:spcBef>
                <a:spcPts val="0"/>
              </a:spcBef>
              <a:spcAft>
                <a:spcPts val="0"/>
              </a:spcAft>
              <a:buSzPts val="1600"/>
              <a:buChar char="-"/>
            </a:pPr>
            <a:r>
              <a:rPr lang="en-GB" sz="1600"/>
              <a:t>Habits and associations </a:t>
            </a:r>
            <a:endParaRPr sz="1600"/>
          </a:p>
          <a:p>
            <a:pPr indent="-323850" lvl="1" marL="914400" rtl="0" algn="l">
              <a:lnSpc>
                <a:spcPct val="100000"/>
              </a:lnSpc>
              <a:spcBef>
                <a:spcPts val="0"/>
              </a:spcBef>
              <a:spcAft>
                <a:spcPts val="0"/>
              </a:spcAft>
              <a:buSzPts val="1500"/>
              <a:buChar char="-"/>
            </a:pPr>
            <a:r>
              <a:rPr lang="en-GB" sz="1500"/>
              <a:t>Fb-sleep-stats</a:t>
            </a:r>
            <a:endParaRPr sz="1500"/>
          </a:p>
          <a:p>
            <a:pPr indent="-323850" lvl="1" marL="914400" rtl="0" algn="l">
              <a:lnSpc>
                <a:spcPct val="100000"/>
              </a:lnSpc>
              <a:spcBef>
                <a:spcPts val="0"/>
              </a:spcBef>
              <a:spcAft>
                <a:spcPts val="0"/>
              </a:spcAft>
              <a:buSzPts val="1500"/>
              <a:buChar char="-"/>
            </a:pPr>
            <a:r>
              <a:rPr lang="en-GB" sz="1500"/>
              <a:t>Location when you post</a:t>
            </a:r>
            <a:endParaRPr sz="1500"/>
          </a:p>
          <a:p>
            <a:pPr indent="-323850" lvl="1" marL="914400" rtl="0" algn="l">
              <a:lnSpc>
                <a:spcPct val="100000"/>
              </a:lnSpc>
              <a:spcBef>
                <a:spcPts val="0"/>
              </a:spcBef>
              <a:spcAft>
                <a:spcPts val="0"/>
              </a:spcAft>
              <a:buSzPts val="1500"/>
              <a:buChar char="-"/>
            </a:pPr>
            <a:r>
              <a:rPr lang="en-GB" sz="1500"/>
              <a:t>Private info eg Tony Abbott’s boarding pass</a:t>
            </a:r>
            <a:endParaRPr sz="1500"/>
          </a:p>
          <a:p>
            <a:pPr indent="-323850" lvl="1" marL="914400" rtl="0" algn="l">
              <a:lnSpc>
                <a:spcPct val="100000"/>
              </a:lnSpc>
              <a:spcBef>
                <a:spcPts val="0"/>
              </a:spcBef>
              <a:spcAft>
                <a:spcPts val="0"/>
              </a:spcAft>
              <a:buSzPts val="1500"/>
              <a:buChar char="-"/>
            </a:pPr>
            <a:r>
              <a:rPr lang="en-GB" sz="1500"/>
              <a:t>Usernames can be tracked </a:t>
            </a:r>
            <a:endParaRPr sz="1500"/>
          </a:p>
          <a:p>
            <a:pPr indent="0" lvl="0" marL="914400" rtl="0" algn="l">
              <a:lnSpc>
                <a:spcPct val="100000"/>
              </a:lnSpc>
              <a:spcBef>
                <a:spcPts val="0"/>
              </a:spcBef>
              <a:spcAft>
                <a:spcPts val="0"/>
              </a:spcAft>
              <a:buNone/>
            </a:pPr>
            <a:r>
              <a:t/>
            </a:r>
            <a:endParaRPr sz="1500"/>
          </a:p>
          <a:p>
            <a:pPr indent="-330200" lvl="0" marL="457200" rtl="0" algn="l">
              <a:lnSpc>
                <a:spcPct val="100000"/>
              </a:lnSpc>
              <a:spcBef>
                <a:spcPts val="0"/>
              </a:spcBef>
              <a:spcAft>
                <a:spcPts val="0"/>
              </a:spcAft>
              <a:buSzPts val="1600"/>
              <a:buChar char="-"/>
            </a:pPr>
            <a:r>
              <a:rPr lang="en-GB" sz="1600"/>
              <a:t>IP Address</a:t>
            </a:r>
            <a:endParaRPr sz="1600"/>
          </a:p>
          <a:p>
            <a:pPr indent="-323850" lvl="1" marL="914400" rtl="0" algn="l">
              <a:lnSpc>
                <a:spcPct val="100000"/>
              </a:lnSpc>
              <a:spcBef>
                <a:spcPts val="0"/>
              </a:spcBef>
              <a:spcAft>
                <a:spcPts val="0"/>
              </a:spcAft>
              <a:buSzPts val="1500"/>
              <a:buChar char="-"/>
            </a:pPr>
            <a:r>
              <a:rPr lang="en-GB" sz="1500"/>
              <a:t>Location</a:t>
            </a:r>
            <a:endParaRPr sz="1500"/>
          </a:p>
          <a:p>
            <a:pPr indent="-323850" lvl="1" marL="914400" rtl="0" algn="l">
              <a:lnSpc>
                <a:spcPct val="100000"/>
              </a:lnSpc>
              <a:spcBef>
                <a:spcPts val="0"/>
              </a:spcBef>
              <a:spcAft>
                <a:spcPts val="0"/>
              </a:spcAft>
              <a:buSzPts val="1500"/>
              <a:buChar char="-"/>
            </a:pPr>
            <a:r>
              <a:rPr lang="en-GB" sz="1500"/>
              <a:t>WHOIS</a:t>
            </a:r>
            <a:endParaRPr sz="1500"/>
          </a:p>
          <a:p>
            <a:pPr indent="-317500" lvl="1" marL="914400" rtl="0" algn="l">
              <a:lnSpc>
                <a:spcPct val="100000"/>
              </a:lnSpc>
              <a:spcBef>
                <a:spcPts val="0"/>
              </a:spcBef>
              <a:spcAft>
                <a:spcPts val="0"/>
              </a:spcAft>
              <a:buSzPts val="1400"/>
              <a:buChar char="-"/>
            </a:pPr>
            <a:r>
              <a:rPr lang="en-GB"/>
              <a:t>ExoneraTor</a:t>
            </a:r>
            <a:endParaRPr sz="1500"/>
          </a:p>
          <a:p>
            <a:pPr indent="0" lvl="0" marL="91440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t/>
            </a:r>
            <a:endParaRPr sz="1500"/>
          </a:p>
        </p:txBody>
      </p:sp>
      <p:sp>
        <p:nvSpPr>
          <p:cNvPr id="129" name="Google Shape;129;p27"/>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Online Presence</a:t>
            </a:r>
            <a:endParaRPr/>
          </a:p>
        </p:txBody>
      </p:sp>
      <p:pic>
        <p:nvPicPr>
          <p:cNvPr id="130" name="Google Shape;130;p27"/>
          <p:cNvPicPr preferRelativeResize="0"/>
          <p:nvPr/>
        </p:nvPicPr>
        <p:blipFill>
          <a:blip r:embed="rId3">
            <a:alphaModFix/>
          </a:blip>
          <a:stretch>
            <a:fillRect/>
          </a:stretch>
        </p:blipFill>
        <p:spPr>
          <a:xfrm>
            <a:off x="297525" y="867238"/>
            <a:ext cx="3927049" cy="3963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8"/>
          <p:cNvSpPr txBox="1"/>
          <p:nvPr>
            <p:ph idx="1" type="body"/>
          </p:nvPr>
        </p:nvSpPr>
        <p:spPr>
          <a:xfrm>
            <a:off x="311700" y="1370175"/>
            <a:ext cx="8520600" cy="3416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GB" sz="1500"/>
              <a:t>Criminal records</a:t>
            </a:r>
            <a:endParaRPr sz="1500"/>
          </a:p>
          <a:p>
            <a:pPr indent="-323850" lvl="0" marL="457200" rtl="0" algn="l">
              <a:spcBef>
                <a:spcPts val="0"/>
              </a:spcBef>
              <a:spcAft>
                <a:spcPts val="0"/>
              </a:spcAft>
              <a:buSzPts val="1500"/>
              <a:buChar char="-"/>
            </a:pPr>
            <a:r>
              <a:rPr lang="en-GB" sz="1500"/>
              <a:t>Vehicles</a:t>
            </a:r>
            <a:endParaRPr sz="1500"/>
          </a:p>
          <a:p>
            <a:pPr indent="-323850" lvl="0" marL="457200" rtl="0" algn="l">
              <a:spcBef>
                <a:spcPts val="0"/>
              </a:spcBef>
              <a:spcAft>
                <a:spcPts val="0"/>
              </a:spcAft>
              <a:buSzPts val="1500"/>
              <a:buChar char="-"/>
            </a:pPr>
            <a:r>
              <a:rPr lang="en-GB" sz="1500"/>
              <a:t>Gaming platforms</a:t>
            </a:r>
            <a:endParaRPr sz="1500"/>
          </a:p>
          <a:p>
            <a:pPr indent="-323850" lvl="0" marL="457200" rtl="0" algn="l">
              <a:spcBef>
                <a:spcPts val="0"/>
              </a:spcBef>
              <a:spcAft>
                <a:spcPts val="0"/>
              </a:spcAft>
              <a:buSzPts val="1500"/>
              <a:buChar char="-"/>
            </a:pPr>
            <a:r>
              <a:rPr lang="en-GB" sz="1500"/>
              <a:t>Reverse phone </a:t>
            </a:r>
            <a:r>
              <a:rPr lang="en-GB" sz="1500"/>
              <a:t>lookup</a:t>
            </a:r>
            <a:endParaRPr sz="1500"/>
          </a:p>
          <a:p>
            <a:pPr indent="-323850" lvl="0" marL="457200" rtl="0" algn="l">
              <a:spcBef>
                <a:spcPts val="0"/>
              </a:spcBef>
              <a:spcAft>
                <a:spcPts val="0"/>
              </a:spcAft>
              <a:buSzPts val="1500"/>
              <a:buChar char="-"/>
            </a:pPr>
            <a:r>
              <a:rPr lang="en-GB" sz="1500"/>
              <a:t>Wayback </a:t>
            </a:r>
            <a:r>
              <a:rPr lang="en-GB" sz="1500"/>
              <a:t>Machine</a:t>
            </a:r>
            <a:r>
              <a:rPr lang="en-GB" sz="1500"/>
              <a:t> </a:t>
            </a:r>
            <a:endParaRPr sz="1500"/>
          </a:p>
          <a:p>
            <a:pPr indent="-323850" lvl="0" marL="457200" rtl="0" algn="l">
              <a:spcBef>
                <a:spcPts val="0"/>
              </a:spcBef>
              <a:spcAft>
                <a:spcPts val="0"/>
              </a:spcAft>
              <a:buSzPts val="1500"/>
              <a:buChar char="-"/>
            </a:pPr>
            <a:r>
              <a:rPr lang="en-GB" sz="1500"/>
              <a:t>Search Facebook uses based on school, interested in , etc. (</a:t>
            </a:r>
            <a:r>
              <a:rPr lang="en-GB" sz="1500" u="sng">
                <a:solidFill>
                  <a:schemeClr val="hlink"/>
                </a:solidFill>
                <a:hlinkClick r:id="rId3"/>
              </a:rPr>
              <a:t>https://searchisback.com/</a:t>
            </a:r>
            <a:r>
              <a:rPr lang="en-GB" sz="1500"/>
              <a:t>)</a:t>
            </a:r>
            <a:endParaRPr sz="1500"/>
          </a:p>
          <a:p>
            <a:pPr indent="-323850" lvl="0" marL="457200" rtl="0" algn="l">
              <a:spcBef>
                <a:spcPts val="0"/>
              </a:spcBef>
              <a:spcAft>
                <a:spcPts val="0"/>
              </a:spcAft>
              <a:buSzPts val="1500"/>
              <a:buChar char="-"/>
            </a:pPr>
            <a:r>
              <a:rPr lang="en-GB" sz="1500" u="sng">
                <a:solidFill>
                  <a:schemeClr val="hlink"/>
                </a:solidFill>
                <a:hlinkClick r:id="rId4"/>
              </a:rPr>
              <a:t>https://spoonbill.io/</a:t>
            </a:r>
            <a:r>
              <a:rPr lang="en-GB" sz="1500"/>
              <a:t> (tracks twitter profile changes)</a:t>
            </a:r>
            <a:endParaRPr sz="1500"/>
          </a:p>
          <a:p>
            <a:pPr indent="-323850" lvl="0" marL="457200" rtl="0" algn="l">
              <a:spcBef>
                <a:spcPts val="0"/>
              </a:spcBef>
              <a:spcAft>
                <a:spcPts val="0"/>
              </a:spcAft>
              <a:buSzPts val="1500"/>
              <a:buChar char="-"/>
            </a:pPr>
            <a:r>
              <a:rPr lang="en-GB" sz="1500"/>
              <a:t>Wordpress or Blogger</a:t>
            </a:r>
            <a:endParaRPr sz="1500"/>
          </a:p>
          <a:p>
            <a:pPr indent="-323850" lvl="0" marL="457200" rtl="0" algn="l">
              <a:spcBef>
                <a:spcPts val="0"/>
              </a:spcBef>
              <a:spcAft>
                <a:spcPts val="0"/>
              </a:spcAft>
              <a:buSzPts val="1500"/>
              <a:buChar char="-"/>
            </a:pPr>
            <a:r>
              <a:rPr lang="en-GB" sz="1500"/>
              <a:t>Advanced Twitter search</a:t>
            </a:r>
            <a:endParaRPr sz="1500"/>
          </a:p>
          <a:p>
            <a:pPr indent="-323850" lvl="0" marL="457200" rtl="0" algn="l">
              <a:spcBef>
                <a:spcPts val="0"/>
              </a:spcBef>
              <a:spcAft>
                <a:spcPts val="0"/>
              </a:spcAft>
              <a:buSzPts val="1500"/>
              <a:buChar char="-"/>
            </a:pPr>
            <a:r>
              <a:rPr lang="en-GB" sz="1500"/>
              <a:t>Google Maps</a:t>
            </a:r>
            <a:endParaRPr sz="1500"/>
          </a:p>
          <a:p>
            <a:pPr indent="0" lvl="0" marL="0" rtl="0" algn="l">
              <a:spcBef>
                <a:spcPts val="1600"/>
              </a:spcBef>
              <a:spcAft>
                <a:spcPts val="1600"/>
              </a:spcAft>
              <a:buNone/>
            </a:pPr>
            <a:r>
              <a:t/>
            </a:r>
            <a:endParaRPr sz="1500"/>
          </a:p>
        </p:txBody>
      </p:sp>
      <p:sp>
        <p:nvSpPr>
          <p:cNvPr id="136" name="Google Shape;136;p28"/>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a:t>Online Presence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By making information </a:t>
            </a:r>
            <a:r>
              <a:rPr lang="en-GB"/>
              <a:t>shareable</a:t>
            </a:r>
            <a:r>
              <a:rPr lang="en-GB"/>
              <a:t> via public links the data becomes </a:t>
            </a:r>
            <a:r>
              <a:rPr lang="en-GB"/>
              <a:t>available</a:t>
            </a:r>
            <a:r>
              <a:rPr lang="en-GB"/>
              <a:t> to anyone who knows how to search it.</a:t>
            </a:r>
            <a:endParaRPr/>
          </a:p>
          <a:p>
            <a:pPr indent="0" lvl="0" marL="0" rtl="0" algn="l">
              <a:spcBef>
                <a:spcPts val="1600"/>
              </a:spcBef>
              <a:spcAft>
                <a:spcPts val="0"/>
              </a:spcAft>
              <a:buNone/>
            </a:pPr>
            <a:r>
              <a:rPr lang="en-GB"/>
              <a:t> Relive</a:t>
            </a:r>
            <a:endParaRPr/>
          </a:p>
          <a:p>
            <a:pPr indent="0" lvl="0" marL="0" rtl="0" algn="l">
              <a:spcBef>
                <a:spcPts val="1600"/>
              </a:spcBef>
              <a:spcAft>
                <a:spcPts val="0"/>
              </a:spcAft>
              <a:buNone/>
            </a:pPr>
            <a:r>
              <a:rPr lang="en-GB"/>
              <a:t> - share a map of your travels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GB"/>
              <a:t>Garmin</a:t>
            </a:r>
            <a:endParaRPr/>
          </a:p>
          <a:p>
            <a:pPr indent="-317500" lvl="0" marL="457200" rtl="0" algn="l">
              <a:spcBef>
                <a:spcPts val="1600"/>
              </a:spcBef>
              <a:spcAft>
                <a:spcPts val="0"/>
              </a:spcAft>
              <a:buSzPts val="1400"/>
              <a:buChar char="-"/>
            </a:pPr>
            <a:r>
              <a:rPr lang="en-GB"/>
              <a:t>Can see </a:t>
            </a:r>
            <a:r>
              <a:rPr lang="en-GB"/>
              <a:t>people's</a:t>
            </a:r>
            <a:r>
              <a:rPr lang="en-GB"/>
              <a:t> activities</a:t>
            </a:r>
            <a:endParaRPr/>
          </a:p>
          <a:p>
            <a:pPr indent="-317500" lvl="0" marL="457200" rtl="0" algn="l">
              <a:spcBef>
                <a:spcPts val="0"/>
              </a:spcBef>
              <a:spcAft>
                <a:spcPts val="0"/>
              </a:spcAft>
              <a:buSzPts val="1400"/>
              <a:buChar char="-"/>
            </a:pPr>
            <a:r>
              <a:rPr lang="en-GB"/>
              <a:t>May reveal home location if they start running there</a:t>
            </a:r>
            <a:endParaRPr/>
          </a:p>
        </p:txBody>
      </p:sp>
      <p:sp>
        <p:nvSpPr>
          <p:cNvPr id="142" name="Google Shape;142;p29"/>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Garmin and Relive</a:t>
            </a:r>
            <a:endParaRPr/>
          </a:p>
        </p:txBody>
      </p:sp>
      <p:pic>
        <p:nvPicPr>
          <p:cNvPr id="143" name="Google Shape;143;p29"/>
          <p:cNvPicPr preferRelativeResize="0"/>
          <p:nvPr/>
        </p:nvPicPr>
        <p:blipFill>
          <a:blip r:embed="rId3">
            <a:alphaModFix/>
          </a:blip>
          <a:stretch>
            <a:fillRect/>
          </a:stretch>
        </p:blipFill>
        <p:spPr>
          <a:xfrm>
            <a:off x="4282599" y="1567672"/>
            <a:ext cx="4497827" cy="223802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0"/>
          <p:cNvSpPr txBox="1"/>
          <p:nvPr>
            <p:ph idx="1" type="body"/>
          </p:nvPr>
        </p:nvSpPr>
        <p:spPr>
          <a:xfrm>
            <a:off x="239375" y="8635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sz="1500">
                <a:solidFill>
                  <a:srgbClr val="AAAAAA"/>
                </a:solidFill>
                <a:latin typeface="Arial"/>
                <a:ea typeface="Arial"/>
                <a:cs typeface="Arial"/>
                <a:sym typeface="Arial"/>
              </a:rPr>
              <a:t>the world's first search engine for Internet-connected devices</a:t>
            </a:r>
            <a:endParaRPr i="1" sz="1500">
              <a:solidFill>
                <a:srgbClr val="AAAAAA"/>
              </a:solidFill>
              <a:latin typeface="Arial"/>
              <a:ea typeface="Arial"/>
              <a:cs typeface="Arial"/>
              <a:sym typeface="Arial"/>
            </a:endParaRPr>
          </a:p>
          <a:p>
            <a:pPr indent="0" lvl="0" marL="0" rtl="0" algn="l">
              <a:spcBef>
                <a:spcPts val="1600"/>
              </a:spcBef>
              <a:spcAft>
                <a:spcPts val="0"/>
              </a:spcAft>
              <a:buNone/>
            </a:pPr>
            <a:r>
              <a:rPr lang="en-GB" sz="1500">
                <a:solidFill>
                  <a:srgbClr val="AAAAAA"/>
                </a:solidFill>
                <a:latin typeface="Arial"/>
                <a:ea typeface="Arial"/>
                <a:cs typeface="Arial"/>
                <a:sym typeface="Arial"/>
              </a:rPr>
              <a:t>Works by randomly finding IPs and testing a random port</a:t>
            </a:r>
            <a:endParaRPr sz="1500">
              <a:solidFill>
                <a:srgbClr val="AAAAAA"/>
              </a:solidFill>
              <a:latin typeface="Arial"/>
              <a:ea typeface="Arial"/>
              <a:cs typeface="Arial"/>
              <a:sym typeface="Arial"/>
            </a:endParaRPr>
          </a:p>
          <a:p>
            <a:pPr indent="0" lvl="0" marL="0" rtl="0" algn="l">
              <a:spcBef>
                <a:spcPts val="1600"/>
              </a:spcBef>
              <a:spcAft>
                <a:spcPts val="0"/>
              </a:spcAft>
              <a:buNone/>
            </a:pPr>
            <a:r>
              <a:rPr lang="en-GB" sz="1500">
                <a:solidFill>
                  <a:srgbClr val="AAAAAA"/>
                </a:solidFill>
                <a:latin typeface="Arial"/>
                <a:ea typeface="Arial"/>
                <a:cs typeface="Arial"/>
                <a:sym typeface="Arial"/>
              </a:rPr>
              <a:t>Used by defenders to understand </a:t>
            </a:r>
            <a:r>
              <a:rPr lang="en-GB" sz="1500">
                <a:solidFill>
                  <a:srgbClr val="AAAAAA"/>
                </a:solidFill>
                <a:latin typeface="Arial"/>
                <a:ea typeface="Arial"/>
                <a:cs typeface="Arial"/>
                <a:sym typeface="Arial"/>
              </a:rPr>
              <a:t>what's</a:t>
            </a:r>
            <a:r>
              <a:rPr lang="en-GB" sz="1500">
                <a:solidFill>
                  <a:srgbClr val="AAAAAA"/>
                </a:solidFill>
                <a:latin typeface="Arial"/>
                <a:ea typeface="Arial"/>
                <a:cs typeface="Arial"/>
                <a:sym typeface="Arial"/>
              </a:rPr>
              <a:t> publically </a:t>
            </a:r>
            <a:r>
              <a:rPr lang="en-GB" sz="1500">
                <a:solidFill>
                  <a:srgbClr val="AAAAAA"/>
                </a:solidFill>
                <a:latin typeface="Arial"/>
                <a:ea typeface="Arial"/>
                <a:cs typeface="Arial"/>
                <a:sym typeface="Arial"/>
              </a:rPr>
              <a:t>available</a:t>
            </a:r>
            <a:endParaRPr sz="1500">
              <a:solidFill>
                <a:srgbClr val="AAAAAA"/>
              </a:solidFill>
              <a:latin typeface="Arial"/>
              <a:ea typeface="Arial"/>
              <a:cs typeface="Arial"/>
              <a:sym typeface="Arial"/>
            </a:endParaRPr>
          </a:p>
          <a:p>
            <a:pPr indent="0" lvl="0" marL="0" rtl="0" algn="l">
              <a:spcBef>
                <a:spcPts val="1600"/>
              </a:spcBef>
              <a:spcAft>
                <a:spcPts val="0"/>
              </a:spcAft>
              <a:buNone/>
            </a:pPr>
            <a:r>
              <a:rPr lang="en-GB" sz="1500">
                <a:solidFill>
                  <a:srgbClr val="AAAAAA"/>
                </a:solidFill>
                <a:latin typeface="Arial"/>
                <a:ea typeface="Arial"/>
                <a:cs typeface="Arial"/>
                <a:sym typeface="Arial"/>
              </a:rPr>
              <a:t>Shodan interacts with only services running on the devices</a:t>
            </a:r>
            <a:endParaRPr sz="1500">
              <a:solidFill>
                <a:srgbClr val="AAAAAA"/>
              </a:solidFill>
              <a:latin typeface="Arial"/>
              <a:ea typeface="Arial"/>
              <a:cs typeface="Arial"/>
              <a:sym typeface="Arial"/>
            </a:endParaRPr>
          </a:p>
          <a:p>
            <a:pPr indent="0" lvl="0" marL="0" rtl="0" algn="l">
              <a:spcBef>
                <a:spcPts val="1600"/>
              </a:spcBef>
              <a:spcAft>
                <a:spcPts val="1600"/>
              </a:spcAft>
              <a:buNone/>
            </a:pPr>
            <a:r>
              <a:rPr lang="en-GB" sz="1500">
                <a:solidFill>
                  <a:srgbClr val="AAAAAA"/>
                </a:solidFill>
                <a:latin typeface="Arial"/>
                <a:ea typeface="Arial"/>
                <a:cs typeface="Arial"/>
                <a:sym typeface="Arial"/>
              </a:rPr>
              <a:t>Helps identify vulnerable services</a:t>
            </a:r>
            <a:endParaRPr sz="1500">
              <a:solidFill>
                <a:srgbClr val="AAAAAA"/>
              </a:solidFill>
              <a:latin typeface="Arial"/>
              <a:ea typeface="Arial"/>
              <a:cs typeface="Arial"/>
              <a:sym typeface="Arial"/>
            </a:endParaRPr>
          </a:p>
        </p:txBody>
      </p:sp>
      <p:sp>
        <p:nvSpPr>
          <p:cNvPr id="149" name="Google Shape;149;p30"/>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Shodan</a:t>
            </a:r>
            <a:endParaRPr/>
          </a:p>
        </p:txBody>
      </p:sp>
      <p:pic>
        <p:nvPicPr>
          <p:cNvPr descr="GitHub - shodansploit/shodansploit: 🔎 shodansploit &gt; v1.3.0" id="150" name="Google Shape;150;p30"/>
          <p:cNvPicPr preferRelativeResize="0"/>
          <p:nvPr/>
        </p:nvPicPr>
        <p:blipFill>
          <a:blip r:embed="rId3">
            <a:alphaModFix/>
          </a:blip>
          <a:stretch>
            <a:fillRect/>
          </a:stretch>
        </p:blipFill>
        <p:spPr>
          <a:xfrm>
            <a:off x="6271025" y="891775"/>
            <a:ext cx="2705100" cy="2705100"/>
          </a:xfrm>
          <a:prstGeom prst="rect">
            <a:avLst/>
          </a:prstGeom>
          <a:noFill/>
          <a:ln>
            <a:noFill/>
          </a:ln>
        </p:spPr>
      </p:pic>
      <p:pic>
        <p:nvPicPr>
          <p:cNvPr id="151" name="Google Shape;151;p30"/>
          <p:cNvPicPr preferRelativeResize="0"/>
          <p:nvPr/>
        </p:nvPicPr>
        <p:blipFill rotWithShape="1">
          <a:blip r:embed="rId4">
            <a:alphaModFix/>
          </a:blip>
          <a:srcRect b="0" l="0" r="0" t="0"/>
          <a:stretch/>
        </p:blipFill>
        <p:spPr>
          <a:xfrm>
            <a:off x="396875" y="3187325"/>
            <a:ext cx="3552526" cy="1793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1"/>
          <p:cNvSpPr txBox="1"/>
          <p:nvPr>
            <p:ph idx="1" type="body"/>
          </p:nvPr>
        </p:nvSpPr>
        <p:spPr>
          <a:xfrm>
            <a:off x="2369100" y="970300"/>
            <a:ext cx="6105900" cy="3925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a:t>On kali </a:t>
            </a:r>
            <a:endParaRPr/>
          </a:p>
          <a:p>
            <a:pPr indent="-317500" lvl="0" marL="457200" rtl="0" algn="l">
              <a:spcBef>
                <a:spcPts val="0"/>
              </a:spcBef>
              <a:spcAft>
                <a:spcPts val="0"/>
              </a:spcAft>
              <a:buSzPts val="1400"/>
              <a:buChar char="-"/>
            </a:pPr>
            <a:r>
              <a:rPr lang="en-GB"/>
              <a:t>Gathers data on an entities and graphically represents its relationships</a:t>
            </a:r>
            <a:endParaRPr/>
          </a:p>
          <a:p>
            <a:pPr indent="-317500" lvl="0" marL="457200" rtl="0" algn="l">
              <a:spcBef>
                <a:spcPts val="0"/>
              </a:spcBef>
              <a:spcAft>
                <a:spcPts val="0"/>
              </a:spcAft>
              <a:buSzPts val="1400"/>
              <a:buChar char="-"/>
            </a:pPr>
            <a:r>
              <a:rPr lang="en-GB"/>
              <a:t>Run functions on entities</a:t>
            </a:r>
            <a:endParaRPr/>
          </a:p>
          <a:p>
            <a:pPr indent="-317500" lvl="0" marL="457200" rtl="0" algn="l">
              <a:spcBef>
                <a:spcPts val="0"/>
              </a:spcBef>
              <a:spcAft>
                <a:spcPts val="0"/>
              </a:spcAft>
              <a:buSzPts val="1400"/>
              <a:buChar char="-"/>
            </a:pPr>
            <a:r>
              <a:rPr lang="en-GB"/>
              <a:t>Create your own </a:t>
            </a:r>
            <a:endParaRPr/>
          </a:p>
          <a:p>
            <a:pPr indent="0" lvl="0" marL="457200" rtl="0" algn="l">
              <a:spcBef>
                <a:spcPts val="1600"/>
              </a:spcBef>
              <a:spcAft>
                <a:spcPts val="0"/>
              </a:spcAft>
              <a:buNone/>
            </a:pPr>
            <a:r>
              <a:t/>
            </a:r>
            <a:endParaRPr/>
          </a:p>
          <a:p>
            <a:pPr indent="0" lvl="0" marL="0" rtl="0" algn="l">
              <a:spcBef>
                <a:spcPts val="1600"/>
              </a:spcBef>
              <a:spcAft>
                <a:spcPts val="0"/>
              </a:spcAft>
              <a:buNone/>
            </a:pPr>
            <a:r>
              <a:rPr b="1" lang="en-GB"/>
              <a:t>Example Functions</a:t>
            </a:r>
            <a:r>
              <a:rPr lang="en-GB"/>
              <a:t> </a:t>
            </a:r>
            <a:endParaRPr/>
          </a:p>
          <a:p>
            <a:pPr indent="-317500" lvl="0" marL="457200" rtl="0" algn="l">
              <a:spcBef>
                <a:spcPts val="1600"/>
              </a:spcBef>
              <a:spcAft>
                <a:spcPts val="0"/>
              </a:spcAft>
              <a:buSzPts val="1400"/>
              <a:buChar char="-"/>
            </a:pPr>
            <a:r>
              <a:rPr lang="en-GB"/>
              <a:t>Facebook search , Facebook friends</a:t>
            </a:r>
            <a:endParaRPr/>
          </a:p>
          <a:p>
            <a:pPr indent="-317500" lvl="0" marL="457200" rtl="0" algn="l">
              <a:spcBef>
                <a:spcPts val="0"/>
              </a:spcBef>
              <a:spcAft>
                <a:spcPts val="0"/>
              </a:spcAft>
              <a:buSzPts val="1400"/>
              <a:buChar char="-"/>
            </a:pPr>
            <a:r>
              <a:rPr lang="en-GB"/>
              <a:t>whois lookup</a:t>
            </a:r>
            <a:endParaRPr/>
          </a:p>
          <a:p>
            <a:pPr indent="-317500" lvl="0" marL="457200" rtl="0" algn="l">
              <a:spcBef>
                <a:spcPts val="0"/>
              </a:spcBef>
              <a:spcAft>
                <a:spcPts val="0"/>
              </a:spcAft>
              <a:buSzPts val="1400"/>
              <a:buChar char="-"/>
            </a:pPr>
            <a:r>
              <a:rPr lang="en-GB"/>
              <a:t>DNS lookup</a:t>
            </a:r>
            <a:endParaRPr/>
          </a:p>
          <a:p>
            <a:pPr indent="0" lvl="0" marL="0" rtl="0" algn="l">
              <a:spcBef>
                <a:spcPts val="1600"/>
              </a:spcBef>
              <a:spcAft>
                <a:spcPts val="1600"/>
              </a:spcAft>
              <a:buNone/>
            </a:pPr>
            <a:r>
              <a:t/>
            </a:r>
            <a:endParaRPr/>
          </a:p>
        </p:txBody>
      </p:sp>
      <p:sp>
        <p:nvSpPr>
          <p:cNvPr id="157" name="Google Shape;157;p31"/>
          <p:cNvSpPr txBox="1"/>
          <p:nvPr>
            <p:ph type="title"/>
          </p:nvPr>
        </p:nvSpPr>
        <p:spPr>
          <a:xfrm>
            <a:off x="863250" y="95700"/>
            <a:ext cx="741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Maltego</a:t>
            </a:r>
            <a:endParaRPr/>
          </a:p>
        </p:txBody>
      </p:sp>
      <p:pic>
        <p:nvPicPr>
          <p:cNvPr id="158" name="Google Shape;158;p31"/>
          <p:cNvPicPr preferRelativeResize="0"/>
          <p:nvPr/>
        </p:nvPicPr>
        <p:blipFill>
          <a:blip r:embed="rId3">
            <a:alphaModFix/>
          </a:blip>
          <a:stretch>
            <a:fillRect/>
          </a:stretch>
        </p:blipFill>
        <p:spPr>
          <a:xfrm>
            <a:off x="152400" y="824100"/>
            <a:ext cx="2064300" cy="2064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